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3"/>
  </p:notesMasterIdLst>
  <p:sldIdLst>
    <p:sldId id="681" r:id="rId5"/>
    <p:sldId id="767" r:id="rId6"/>
    <p:sldId id="770" r:id="rId7"/>
    <p:sldId id="771" r:id="rId8"/>
    <p:sldId id="751" r:id="rId9"/>
    <p:sldId id="752" r:id="rId10"/>
    <p:sldId id="753" r:id="rId11"/>
    <p:sldId id="754" r:id="rId12"/>
    <p:sldId id="755" r:id="rId13"/>
    <p:sldId id="756" r:id="rId14"/>
    <p:sldId id="757" r:id="rId15"/>
    <p:sldId id="765" r:id="rId16"/>
    <p:sldId id="768" r:id="rId17"/>
    <p:sldId id="769" r:id="rId18"/>
    <p:sldId id="758" r:id="rId19"/>
    <p:sldId id="766" r:id="rId20"/>
    <p:sldId id="763" r:id="rId21"/>
    <p:sldId id="726" r:id="rId22"/>
  </p:sldIdLst>
  <p:sldSz cx="18288000" cy="10287000"/>
  <p:notesSz cx="6819900" cy="99187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ío Alvarez - Report Comunicación" initials="RA-RC" lastIdx="1" clrIdx="0">
    <p:extLst>
      <p:ext uri="{19B8F6BF-5375-455C-9EA6-DF929625EA0E}">
        <p15:presenceInfo xmlns:p15="http://schemas.microsoft.com/office/powerpoint/2012/main" userId="Rocío Alvarez - Report Comunicación" providerId="None"/>
      </p:ext>
    </p:extLst>
  </p:cmAuthor>
  <p:cmAuthor id="2" name="Elena Arrieta - DigitaEs" initials="EAD" lastIdx="1" clrIdx="1">
    <p:extLst>
      <p:ext uri="{19B8F6BF-5375-455C-9EA6-DF929625EA0E}">
        <p15:presenceInfo xmlns:p15="http://schemas.microsoft.com/office/powerpoint/2012/main" userId="S::elena.arrieta@digitales.es::371969ee-275c-40ad-8593-f651b277c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651"/>
    <a:srgbClr val="00A19B"/>
    <a:srgbClr val="01A29C"/>
    <a:srgbClr val="00A19C"/>
    <a:srgbClr val="00A29C"/>
    <a:srgbClr val="FFFFFF"/>
    <a:srgbClr val="00FFFF"/>
    <a:srgbClr val="FCFF00"/>
    <a:srgbClr val="D8D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2" autoAdjust="0"/>
    <p:restoredTop sz="94694"/>
  </p:normalViewPr>
  <p:slideViewPr>
    <p:cSldViewPr snapToGrid="0">
      <p:cViewPr varScale="1">
        <p:scale>
          <a:sx n="48" d="100"/>
          <a:sy n="48" d="100"/>
        </p:scale>
        <p:origin x="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32753-6C88-7440-8882-5A3525CEE61D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E3D481-6BC2-DD4E-8302-4F5B52531B28}">
      <dgm:prSet phldrT="[Texto]"/>
      <dgm:spPr/>
      <dgm:t>
        <a:bodyPr/>
        <a:lstStyle/>
        <a:p>
          <a:r>
            <a:rPr lang="es-ES" dirty="0"/>
            <a:t>Human </a:t>
          </a:r>
          <a:r>
            <a:rPr lang="es-ES" dirty="0" err="1"/>
            <a:t>sciences</a:t>
          </a:r>
          <a:endParaRPr lang="es-ES" dirty="0"/>
        </a:p>
      </dgm:t>
    </dgm:pt>
    <dgm:pt modelId="{C44C7435-1945-D449-AE34-43E72B860D6A}" type="parTrans" cxnId="{5C142D4B-0958-D446-9EAD-87F2445720D1}">
      <dgm:prSet/>
      <dgm:spPr/>
      <dgm:t>
        <a:bodyPr/>
        <a:lstStyle/>
        <a:p>
          <a:endParaRPr lang="es-ES"/>
        </a:p>
      </dgm:t>
    </dgm:pt>
    <dgm:pt modelId="{D7E2D09C-5A84-534C-9C10-A07D90CDD88C}" type="sibTrans" cxnId="{5C142D4B-0958-D446-9EAD-87F2445720D1}">
      <dgm:prSet/>
      <dgm:spPr/>
      <dgm:t>
        <a:bodyPr/>
        <a:lstStyle/>
        <a:p>
          <a:endParaRPr lang="es-ES"/>
        </a:p>
      </dgm:t>
    </dgm:pt>
    <dgm:pt modelId="{D0B4F70C-7B2C-D941-AD0D-E59DB8B99E5D}">
      <dgm:prSet phldrT="[Texto]"/>
      <dgm:spPr/>
      <dgm:t>
        <a:bodyPr/>
        <a:lstStyle/>
        <a:p>
          <a:r>
            <a:rPr lang="es-ES" dirty="0"/>
            <a:t>Alcanzar nivel de inglés</a:t>
          </a:r>
        </a:p>
      </dgm:t>
    </dgm:pt>
    <dgm:pt modelId="{E75BA811-EF9E-6A43-A680-B12AEB64FBC2}" type="parTrans" cxnId="{96AF7B2C-8B55-B643-8E6D-99C79076A68C}">
      <dgm:prSet/>
      <dgm:spPr/>
      <dgm:t>
        <a:bodyPr/>
        <a:lstStyle/>
        <a:p>
          <a:endParaRPr lang="es-ES"/>
        </a:p>
      </dgm:t>
    </dgm:pt>
    <dgm:pt modelId="{19F94829-E5F9-3046-B104-384C37EB5F87}" type="sibTrans" cxnId="{96AF7B2C-8B55-B643-8E6D-99C79076A68C}">
      <dgm:prSet/>
      <dgm:spPr/>
      <dgm:t>
        <a:bodyPr/>
        <a:lstStyle/>
        <a:p>
          <a:endParaRPr lang="es-ES"/>
        </a:p>
      </dgm:t>
    </dgm:pt>
    <dgm:pt modelId="{082433CF-DA2A-8E46-BDEC-295E83F8C288}">
      <dgm:prSet phldrT="[Texto]"/>
      <dgm:spPr/>
      <dgm:t>
        <a:bodyPr/>
        <a:lstStyle/>
        <a:p>
          <a:r>
            <a:rPr lang="es-ES" dirty="0" err="1"/>
            <a:t>Industry</a:t>
          </a:r>
          <a:r>
            <a:rPr lang="es-ES" dirty="0"/>
            <a:t> </a:t>
          </a:r>
          <a:r>
            <a:rPr lang="es-ES" dirty="0" err="1"/>
            <a:t>Talks</a:t>
          </a:r>
          <a:endParaRPr lang="es-ES" dirty="0"/>
        </a:p>
      </dgm:t>
    </dgm:pt>
    <dgm:pt modelId="{89CD257F-E6CC-0040-A7DE-2996BC0B581E}" type="parTrans" cxnId="{421DC622-B77D-1945-94ED-BE42D062F548}">
      <dgm:prSet/>
      <dgm:spPr/>
      <dgm:t>
        <a:bodyPr/>
        <a:lstStyle/>
        <a:p>
          <a:endParaRPr lang="es-ES"/>
        </a:p>
      </dgm:t>
    </dgm:pt>
    <dgm:pt modelId="{1983259B-D8E3-F546-8F6A-C02297785534}" type="sibTrans" cxnId="{421DC622-B77D-1945-94ED-BE42D062F548}">
      <dgm:prSet/>
      <dgm:spPr/>
      <dgm:t>
        <a:bodyPr/>
        <a:lstStyle/>
        <a:p>
          <a:endParaRPr lang="es-ES"/>
        </a:p>
      </dgm:t>
    </dgm:pt>
    <dgm:pt modelId="{AED1E244-43D9-8A44-B604-04861FD25A38}">
      <dgm:prSet phldrT="[Texto]"/>
      <dgm:spPr/>
      <dgm:t>
        <a:bodyPr/>
        <a:lstStyle/>
        <a:p>
          <a:r>
            <a:rPr lang="es-ES" dirty="0" err="1"/>
            <a:t>Speakers</a:t>
          </a:r>
          <a:r>
            <a:rPr lang="es-ES" dirty="0"/>
            <a:t> de nuestras empresas y de las AAPP para dar perspectivas sobre tecnología y oportunidades laborales</a:t>
          </a:r>
        </a:p>
      </dgm:t>
    </dgm:pt>
    <dgm:pt modelId="{C4086143-D713-8547-834F-740F4F0FB7E4}" type="parTrans" cxnId="{AA9615C2-7E25-F644-8981-E62D097E679D}">
      <dgm:prSet/>
      <dgm:spPr/>
      <dgm:t>
        <a:bodyPr/>
        <a:lstStyle/>
        <a:p>
          <a:endParaRPr lang="es-ES"/>
        </a:p>
      </dgm:t>
    </dgm:pt>
    <dgm:pt modelId="{6CE4AAA2-5112-AF40-BF11-EEED1882D317}" type="sibTrans" cxnId="{AA9615C2-7E25-F644-8981-E62D097E679D}">
      <dgm:prSet/>
      <dgm:spPr/>
      <dgm:t>
        <a:bodyPr/>
        <a:lstStyle/>
        <a:p>
          <a:endParaRPr lang="es-ES"/>
        </a:p>
      </dgm:t>
    </dgm:pt>
    <dgm:pt modelId="{7ADFC5F4-2403-874B-BD35-C7CD1A21979E}">
      <dgm:prSet phldrT="[Texto]"/>
      <dgm:spPr/>
      <dgm:t>
        <a:bodyPr/>
        <a:lstStyle/>
        <a:p>
          <a:r>
            <a:rPr lang="es-ES" dirty="0" err="1"/>
            <a:t>Homework</a:t>
          </a:r>
          <a:r>
            <a:rPr lang="es-ES" dirty="0"/>
            <a:t> guiado</a:t>
          </a:r>
        </a:p>
      </dgm:t>
    </dgm:pt>
    <dgm:pt modelId="{7B1E6129-7C16-6D47-A9CD-3ACA8C3A2FC2}" type="parTrans" cxnId="{110F9462-8A41-FC42-9496-5135D938ACAB}">
      <dgm:prSet/>
      <dgm:spPr/>
      <dgm:t>
        <a:bodyPr/>
        <a:lstStyle/>
        <a:p>
          <a:endParaRPr lang="es-ES"/>
        </a:p>
      </dgm:t>
    </dgm:pt>
    <dgm:pt modelId="{3C2CC951-682E-E34C-902D-C3F8918674D7}" type="sibTrans" cxnId="{110F9462-8A41-FC42-9496-5135D938ACAB}">
      <dgm:prSet/>
      <dgm:spPr/>
      <dgm:t>
        <a:bodyPr/>
        <a:lstStyle/>
        <a:p>
          <a:endParaRPr lang="es-ES"/>
        </a:p>
      </dgm:t>
    </dgm:pt>
    <dgm:pt modelId="{A3E5B706-99D1-5C44-AA51-557E4816B843}">
      <dgm:prSet phldrT="[Texto]"/>
      <dgm:spPr/>
      <dgm:t>
        <a:bodyPr/>
        <a:lstStyle/>
        <a:p>
          <a:r>
            <a:rPr lang="es-ES" dirty="0"/>
            <a:t>Trabajo continuo y adicional a las clases con una guía y una planificación</a:t>
          </a:r>
        </a:p>
      </dgm:t>
    </dgm:pt>
    <dgm:pt modelId="{609662BE-0E98-8E45-B519-CF54701D85E0}" type="parTrans" cxnId="{255F6EC6-9912-8447-A234-2DEC1B61A7C3}">
      <dgm:prSet/>
      <dgm:spPr/>
      <dgm:t>
        <a:bodyPr/>
        <a:lstStyle/>
        <a:p>
          <a:endParaRPr lang="es-ES"/>
        </a:p>
      </dgm:t>
    </dgm:pt>
    <dgm:pt modelId="{71EA4D74-1786-FB46-96EF-76BEBF8B78C3}" type="sibTrans" cxnId="{255F6EC6-9912-8447-A234-2DEC1B61A7C3}">
      <dgm:prSet/>
      <dgm:spPr/>
      <dgm:t>
        <a:bodyPr/>
        <a:lstStyle/>
        <a:p>
          <a:endParaRPr lang="es-ES"/>
        </a:p>
      </dgm:t>
    </dgm:pt>
    <dgm:pt modelId="{401FEE50-F1FA-074F-903C-C852056F9502}">
      <dgm:prSet phldrT="[Texto]"/>
      <dgm:spPr/>
      <dgm:t>
        <a:bodyPr/>
        <a:lstStyle/>
        <a:p>
          <a:r>
            <a:rPr lang="es-ES" dirty="0" err="1"/>
            <a:t>Capstone</a:t>
          </a:r>
          <a:r>
            <a:rPr lang="es-ES" dirty="0"/>
            <a:t> </a:t>
          </a:r>
          <a:r>
            <a:rPr lang="es-ES" dirty="0" err="1"/>
            <a:t>project</a:t>
          </a:r>
          <a:endParaRPr lang="es-ES" dirty="0"/>
        </a:p>
      </dgm:t>
    </dgm:pt>
    <dgm:pt modelId="{8A4C4157-25AC-354E-8413-F27502854972}" type="parTrans" cxnId="{721F62E4-1DF8-2142-A288-9DB7ED7903A9}">
      <dgm:prSet/>
      <dgm:spPr/>
      <dgm:t>
        <a:bodyPr/>
        <a:lstStyle/>
        <a:p>
          <a:endParaRPr lang="es-ES"/>
        </a:p>
      </dgm:t>
    </dgm:pt>
    <dgm:pt modelId="{B8320ED4-AB56-E04E-88C7-6031F154CB57}" type="sibTrans" cxnId="{721F62E4-1DF8-2142-A288-9DB7ED7903A9}">
      <dgm:prSet/>
      <dgm:spPr/>
      <dgm:t>
        <a:bodyPr/>
        <a:lstStyle/>
        <a:p>
          <a:endParaRPr lang="es-ES"/>
        </a:p>
      </dgm:t>
    </dgm:pt>
    <dgm:pt modelId="{7393CD17-F8C7-D04A-A1D8-FF8663AFC1B5}">
      <dgm:prSet phldrT="[Texto]"/>
      <dgm:spPr/>
      <dgm:t>
        <a:bodyPr/>
        <a:lstStyle/>
        <a:p>
          <a:r>
            <a:rPr lang="es-ES" dirty="0"/>
            <a:t>Aprender sobre proyectos reales aplicados, para poner en práctica los conocimientos adquiridos</a:t>
          </a:r>
        </a:p>
      </dgm:t>
    </dgm:pt>
    <dgm:pt modelId="{93116F7D-9F5E-FF47-8F99-60CBA8D0E78D}" type="parTrans" cxnId="{E44E17CE-E98D-824E-813A-A7AC4E4BF1E5}">
      <dgm:prSet/>
      <dgm:spPr/>
      <dgm:t>
        <a:bodyPr/>
        <a:lstStyle/>
        <a:p>
          <a:endParaRPr lang="es-ES"/>
        </a:p>
      </dgm:t>
    </dgm:pt>
    <dgm:pt modelId="{49437B1E-0F9B-9548-8A3F-48303B7147D8}" type="sibTrans" cxnId="{E44E17CE-E98D-824E-813A-A7AC4E4BF1E5}">
      <dgm:prSet/>
      <dgm:spPr/>
      <dgm:t>
        <a:bodyPr/>
        <a:lstStyle/>
        <a:p>
          <a:endParaRPr lang="es-ES"/>
        </a:p>
      </dgm:t>
    </dgm:pt>
    <dgm:pt modelId="{8BC693E2-B429-8641-B47A-19CB2A91FBAB}">
      <dgm:prSet phldrT="[Texto]"/>
      <dgm:spPr/>
      <dgm:t>
        <a:bodyPr/>
        <a:lstStyle/>
        <a:p>
          <a:r>
            <a:rPr lang="es-ES" dirty="0" err="1"/>
            <a:t>Design</a:t>
          </a:r>
          <a:r>
            <a:rPr lang="es-ES" dirty="0"/>
            <a:t> </a:t>
          </a:r>
          <a:r>
            <a:rPr lang="es-ES" dirty="0" err="1"/>
            <a:t>thinikg</a:t>
          </a:r>
          <a:endParaRPr lang="es-ES" dirty="0"/>
        </a:p>
      </dgm:t>
    </dgm:pt>
    <dgm:pt modelId="{4D57F8C4-984B-AD4E-95F7-48528AE6FD0F}" type="parTrans" cxnId="{FE35753B-9D4F-C242-9B79-413B11FDFE41}">
      <dgm:prSet/>
      <dgm:spPr/>
      <dgm:t>
        <a:bodyPr/>
        <a:lstStyle/>
        <a:p>
          <a:endParaRPr lang="es-ES"/>
        </a:p>
      </dgm:t>
    </dgm:pt>
    <dgm:pt modelId="{E41C85B3-8BBD-D340-A116-2A75E988196D}" type="sibTrans" cxnId="{FE35753B-9D4F-C242-9B79-413B11FDFE41}">
      <dgm:prSet/>
      <dgm:spPr/>
      <dgm:t>
        <a:bodyPr/>
        <a:lstStyle/>
        <a:p>
          <a:endParaRPr lang="es-ES"/>
        </a:p>
      </dgm:t>
    </dgm:pt>
    <dgm:pt modelId="{0CF293B7-59D5-CE41-AF10-85C9C1DACAE8}">
      <dgm:prSet phldrT="[Texto]"/>
      <dgm:spPr/>
      <dgm:t>
        <a:bodyPr/>
        <a:lstStyle/>
        <a:p>
          <a:r>
            <a:rPr lang="es-ES" dirty="0"/>
            <a:t>Agile</a:t>
          </a:r>
        </a:p>
      </dgm:t>
    </dgm:pt>
    <dgm:pt modelId="{691E0813-1E7D-CE4A-9598-F58CBFD4A442}" type="parTrans" cxnId="{5F379E69-D438-4E41-9211-6B562C98503D}">
      <dgm:prSet/>
      <dgm:spPr/>
      <dgm:t>
        <a:bodyPr/>
        <a:lstStyle/>
        <a:p>
          <a:endParaRPr lang="es-ES"/>
        </a:p>
      </dgm:t>
    </dgm:pt>
    <dgm:pt modelId="{7D1E0790-08AD-184C-9D48-D51C71EACA19}" type="sibTrans" cxnId="{5F379E69-D438-4E41-9211-6B562C98503D}">
      <dgm:prSet/>
      <dgm:spPr/>
      <dgm:t>
        <a:bodyPr/>
        <a:lstStyle/>
        <a:p>
          <a:endParaRPr lang="es-ES"/>
        </a:p>
      </dgm:t>
    </dgm:pt>
    <dgm:pt modelId="{E219CDED-3762-3F4B-BE67-A8CF0C1C5384}">
      <dgm:prSet phldrT="[Texto]"/>
      <dgm:spPr/>
      <dgm:t>
        <a:bodyPr/>
        <a:lstStyle/>
        <a:p>
          <a:r>
            <a:rPr lang="es-ES" dirty="0"/>
            <a:t>Regulación</a:t>
          </a:r>
        </a:p>
      </dgm:t>
    </dgm:pt>
    <dgm:pt modelId="{E1895C87-8277-B547-BAC0-382E8770BA77}" type="parTrans" cxnId="{50F4F509-EB4E-F342-A278-94CE88A8AD18}">
      <dgm:prSet/>
      <dgm:spPr/>
      <dgm:t>
        <a:bodyPr/>
        <a:lstStyle/>
        <a:p>
          <a:endParaRPr lang="es-ES"/>
        </a:p>
      </dgm:t>
    </dgm:pt>
    <dgm:pt modelId="{449BD936-BC25-4A43-9587-7BD6FCFBF5E2}" type="sibTrans" cxnId="{50F4F509-EB4E-F342-A278-94CE88A8AD18}">
      <dgm:prSet/>
      <dgm:spPr/>
      <dgm:t>
        <a:bodyPr/>
        <a:lstStyle/>
        <a:p>
          <a:endParaRPr lang="es-ES"/>
        </a:p>
      </dgm:t>
    </dgm:pt>
    <dgm:pt modelId="{0E729047-843B-6A48-9E66-1F9F54103FFF}" type="pres">
      <dgm:prSet presAssocID="{72E32753-6C88-7440-8882-5A3525CEE61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3E7AD46-EF8C-5148-ABB9-B6F39FDFB030}" type="pres">
      <dgm:prSet presAssocID="{72E32753-6C88-7440-8882-5A3525CEE61D}" presName="children" presStyleCnt="0"/>
      <dgm:spPr/>
    </dgm:pt>
    <dgm:pt modelId="{C0B83927-E235-4E41-B00D-A7CBC8E2B269}" type="pres">
      <dgm:prSet presAssocID="{72E32753-6C88-7440-8882-5A3525CEE61D}" presName="child1group" presStyleCnt="0"/>
      <dgm:spPr/>
    </dgm:pt>
    <dgm:pt modelId="{CDE15ADF-A88B-3B46-B22D-DB41FDB54372}" type="pres">
      <dgm:prSet presAssocID="{72E32753-6C88-7440-8882-5A3525CEE61D}" presName="child1" presStyleLbl="bgAcc1" presStyleIdx="0" presStyleCnt="4"/>
      <dgm:spPr/>
    </dgm:pt>
    <dgm:pt modelId="{D73E1B82-483D-2B4A-AB6A-4EFD841836F5}" type="pres">
      <dgm:prSet presAssocID="{72E32753-6C88-7440-8882-5A3525CEE61D}" presName="child1Text" presStyleLbl="bgAcc1" presStyleIdx="0" presStyleCnt="4">
        <dgm:presLayoutVars>
          <dgm:bulletEnabled val="1"/>
        </dgm:presLayoutVars>
      </dgm:prSet>
      <dgm:spPr/>
    </dgm:pt>
    <dgm:pt modelId="{A92379F6-1CF2-8A47-9537-3D3465D8D946}" type="pres">
      <dgm:prSet presAssocID="{72E32753-6C88-7440-8882-5A3525CEE61D}" presName="child2group" presStyleCnt="0"/>
      <dgm:spPr/>
    </dgm:pt>
    <dgm:pt modelId="{9B96CAA3-443D-EE47-8BE8-8FC5096B510E}" type="pres">
      <dgm:prSet presAssocID="{72E32753-6C88-7440-8882-5A3525CEE61D}" presName="child2" presStyleLbl="bgAcc1" presStyleIdx="1" presStyleCnt="4"/>
      <dgm:spPr/>
    </dgm:pt>
    <dgm:pt modelId="{2A435FA3-7186-0740-8828-C3F63815EDFB}" type="pres">
      <dgm:prSet presAssocID="{72E32753-6C88-7440-8882-5A3525CEE61D}" presName="child2Text" presStyleLbl="bgAcc1" presStyleIdx="1" presStyleCnt="4">
        <dgm:presLayoutVars>
          <dgm:bulletEnabled val="1"/>
        </dgm:presLayoutVars>
      </dgm:prSet>
      <dgm:spPr/>
    </dgm:pt>
    <dgm:pt modelId="{81582DFD-6447-2A45-A683-E2307312E475}" type="pres">
      <dgm:prSet presAssocID="{72E32753-6C88-7440-8882-5A3525CEE61D}" presName="child3group" presStyleCnt="0"/>
      <dgm:spPr/>
    </dgm:pt>
    <dgm:pt modelId="{76947807-51C2-D44D-BBAE-D7AE90F82F6F}" type="pres">
      <dgm:prSet presAssocID="{72E32753-6C88-7440-8882-5A3525CEE61D}" presName="child3" presStyleLbl="bgAcc1" presStyleIdx="2" presStyleCnt="4" custLinFactNeighborX="9589" custLinFactNeighborY="-310"/>
      <dgm:spPr/>
    </dgm:pt>
    <dgm:pt modelId="{5A06A367-9CC5-FB40-94EA-A9CFCF8AB365}" type="pres">
      <dgm:prSet presAssocID="{72E32753-6C88-7440-8882-5A3525CEE61D}" presName="child3Text" presStyleLbl="bgAcc1" presStyleIdx="2" presStyleCnt="4">
        <dgm:presLayoutVars>
          <dgm:bulletEnabled val="1"/>
        </dgm:presLayoutVars>
      </dgm:prSet>
      <dgm:spPr/>
    </dgm:pt>
    <dgm:pt modelId="{C3AC5626-EB5E-4F4D-A70A-9D4DF185D29E}" type="pres">
      <dgm:prSet presAssocID="{72E32753-6C88-7440-8882-5A3525CEE61D}" presName="child4group" presStyleCnt="0"/>
      <dgm:spPr/>
    </dgm:pt>
    <dgm:pt modelId="{6C49AF8B-7CE7-1C4E-9C3C-42CFCAFF70F2}" type="pres">
      <dgm:prSet presAssocID="{72E32753-6C88-7440-8882-5A3525CEE61D}" presName="child4" presStyleLbl="bgAcc1" presStyleIdx="3" presStyleCnt="4" custLinFactNeighborX="-7192" custLinFactNeighborY="-13885"/>
      <dgm:spPr/>
    </dgm:pt>
    <dgm:pt modelId="{8AAF1A87-46AC-3B47-BF35-59629C40ADD7}" type="pres">
      <dgm:prSet presAssocID="{72E32753-6C88-7440-8882-5A3525CEE61D}" presName="child4Text" presStyleLbl="bgAcc1" presStyleIdx="3" presStyleCnt="4">
        <dgm:presLayoutVars>
          <dgm:bulletEnabled val="1"/>
        </dgm:presLayoutVars>
      </dgm:prSet>
      <dgm:spPr/>
    </dgm:pt>
    <dgm:pt modelId="{C463AA1F-20FD-4340-9AFF-967EE4C87332}" type="pres">
      <dgm:prSet presAssocID="{72E32753-6C88-7440-8882-5A3525CEE61D}" presName="childPlaceholder" presStyleCnt="0"/>
      <dgm:spPr/>
    </dgm:pt>
    <dgm:pt modelId="{2D087FDB-15E6-D949-8757-82B5BCB11792}" type="pres">
      <dgm:prSet presAssocID="{72E32753-6C88-7440-8882-5A3525CEE61D}" presName="circle" presStyleCnt="0"/>
      <dgm:spPr/>
    </dgm:pt>
    <dgm:pt modelId="{58959958-D9CE-664F-8FEB-63630FA8E6F6}" type="pres">
      <dgm:prSet presAssocID="{72E32753-6C88-7440-8882-5A3525CEE61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E24E986-8B37-314C-BFA6-6A64BDD5AC41}" type="pres">
      <dgm:prSet presAssocID="{72E32753-6C88-7440-8882-5A3525CEE61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096B973-F03C-D647-946F-266E7E9A3214}" type="pres">
      <dgm:prSet presAssocID="{72E32753-6C88-7440-8882-5A3525CEE61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6DD1C52-D4F3-FA4F-A6E1-9291CC0F11E8}" type="pres">
      <dgm:prSet presAssocID="{72E32753-6C88-7440-8882-5A3525CEE61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E38970A-C197-2142-BB84-8F0BE4DE5E30}" type="pres">
      <dgm:prSet presAssocID="{72E32753-6C88-7440-8882-5A3525CEE61D}" presName="quadrantPlaceholder" presStyleCnt="0"/>
      <dgm:spPr/>
    </dgm:pt>
    <dgm:pt modelId="{3581BFEF-9444-FF42-9FF1-A1B877F576B4}" type="pres">
      <dgm:prSet presAssocID="{72E32753-6C88-7440-8882-5A3525CEE61D}" presName="center1" presStyleLbl="fgShp" presStyleIdx="0" presStyleCnt="2"/>
      <dgm:spPr/>
    </dgm:pt>
    <dgm:pt modelId="{97013107-9DC3-EF4A-B49B-62A98003F8D2}" type="pres">
      <dgm:prSet presAssocID="{72E32753-6C88-7440-8882-5A3525CEE61D}" presName="center2" presStyleLbl="fgShp" presStyleIdx="1" presStyleCnt="2"/>
      <dgm:spPr/>
    </dgm:pt>
  </dgm:ptLst>
  <dgm:cxnLst>
    <dgm:cxn modelId="{50F4F509-EB4E-F342-A278-94CE88A8AD18}" srcId="{5FE3D481-6BC2-DD4E-8302-4F5B52531B28}" destId="{E219CDED-3762-3F4B-BE67-A8CF0C1C5384}" srcOrd="3" destOrd="0" parTransId="{E1895C87-8277-B547-BAC0-382E8770BA77}" sibTransId="{449BD936-BC25-4A43-9587-7BD6FCFBF5E2}"/>
    <dgm:cxn modelId="{3650100F-9521-0F4F-A522-E84C5F6D0DCA}" type="presOf" srcId="{E219CDED-3762-3F4B-BE67-A8CF0C1C5384}" destId="{CDE15ADF-A88B-3B46-B22D-DB41FDB54372}" srcOrd="0" destOrd="3" presId="urn:microsoft.com/office/officeart/2005/8/layout/cycle4"/>
    <dgm:cxn modelId="{184A4F0F-0F35-9B4A-B704-5A4A5AC3A0BE}" type="presOf" srcId="{D0B4F70C-7B2C-D941-AD0D-E59DB8B99E5D}" destId="{D73E1B82-483D-2B4A-AB6A-4EFD841836F5}" srcOrd="1" destOrd="0" presId="urn:microsoft.com/office/officeart/2005/8/layout/cycle4"/>
    <dgm:cxn modelId="{E5B88E13-E2A5-8746-96B8-221AE3943C16}" type="presOf" srcId="{A3E5B706-99D1-5C44-AA51-557E4816B843}" destId="{5A06A367-9CC5-FB40-94EA-A9CFCF8AB365}" srcOrd="1" destOrd="0" presId="urn:microsoft.com/office/officeart/2005/8/layout/cycle4"/>
    <dgm:cxn modelId="{4214401C-0437-C744-B0C4-3FC325180006}" type="presOf" srcId="{72E32753-6C88-7440-8882-5A3525CEE61D}" destId="{0E729047-843B-6A48-9E66-1F9F54103FFF}" srcOrd="0" destOrd="0" presId="urn:microsoft.com/office/officeart/2005/8/layout/cycle4"/>
    <dgm:cxn modelId="{421DC622-B77D-1945-94ED-BE42D062F548}" srcId="{72E32753-6C88-7440-8882-5A3525CEE61D}" destId="{082433CF-DA2A-8E46-BDEC-295E83F8C288}" srcOrd="1" destOrd="0" parTransId="{89CD257F-E6CC-0040-A7DE-2996BC0B581E}" sibTransId="{1983259B-D8E3-F546-8F6A-C02297785534}"/>
    <dgm:cxn modelId="{96AF7B2C-8B55-B643-8E6D-99C79076A68C}" srcId="{5FE3D481-6BC2-DD4E-8302-4F5B52531B28}" destId="{D0B4F70C-7B2C-D941-AD0D-E59DB8B99E5D}" srcOrd="0" destOrd="0" parTransId="{E75BA811-EF9E-6A43-A680-B12AEB64FBC2}" sibTransId="{19F94829-E5F9-3046-B104-384C37EB5F87}"/>
    <dgm:cxn modelId="{FE35753B-9D4F-C242-9B79-413B11FDFE41}" srcId="{5FE3D481-6BC2-DD4E-8302-4F5B52531B28}" destId="{8BC693E2-B429-8641-B47A-19CB2A91FBAB}" srcOrd="1" destOrd="0" parTransId="{4D57F8C4-984B-AD4E-95F7-48528AE6FD0F}" sibTransId="{E41C85B3-8BBD-D340-A116-2A75E988196D}"/>
    <dgm:cxn modelId="{89C96F5E-074E-1E45-91FA-B137BBC1D0CE}" type="presOf" srcId="{AED1E244-43D9-8A44-B604-04861FD25A38}" destId="{2A435FA3-7186-0740-8828-C3F63815EDFB}" srcOrd="1" destOrd="0" presId="urn:microsoft.com/office/officeart/2005/8/layout/cycle4"/>
    <dgm:cxn modelId="{110F9462-8A41-FC42-9496-5135D938ACAB}" srcId="{72E32753-6C88-7440-8882-5A3525CEE61D}" destId="{7ADFC5F4-2403-874B-BD35-C7CD1A21979E}" srcOrd="2" destOrd="0" parTransId="{7B1E6129-7C16-6D47-A9CD-3ACA8C3A2FC2}" sibTransId="{3C2CC951-682E-E34C-902D-C3F8918674D7}"/>
    <dgm:cxn modelId="{29982F43-25D0-0146-B5C8-11C2C082B01B}" type="presOf" srcId="{5FE3D481-6BC2-DD4E-8302-4F5B52531B28}" destId="{58959958-D9CE-664F-8FEB-63630FA8E6F6}" srcOrd="0" destOrd="0" presId="urn:microsoft.com/office/officeart/2005/8/layout/cycle4"/>
    <dgm:cxn modelId="{5F379E69-D438-4E41-9211-6B562C98503D}" srcId="{5FE3D481-6BC2-DD4E-8302-4F5B52531B28}" destId="{0CF293B7-59D5-CE41-AF10-85C9C1DACAE8}" srcOrd="2" destOrd="0" parTransId="{691E0813-1E7D-CE4A-9598-F58CBFD4A442}" sibTransId="{7D1E0790-08AD-184C-9D48-D51C71EACA19}"/>
    <dgm:cxn modelId="{27C5244A-3931-9B47-BACC-C99E6AE2FAF6}" type="presOf" srcId="{0CF293B7-59D5-CE41-AF10-85C9C1DACAE8}" destId="{D73E1B82-483D-2B4A-AB6A-4EFD841836F5}" srcOrd="1" destOrd="2" presId="urn:microsoft.com/office/officeart/2005/8/layout/cycle4"/>
    <dgm:cxn modelId="{5C142D4B-0958-D446-9EAD-87F2445720D1}" srcId="{72E32753-6C88-7440-8882-5A3525CEE61D}" destId="{5FE3D481-6BC2-DD4E-8302-4F5B52531B28}" srcOrd="0" destOrd="0" parTransId="{C44C7435-1945-D449-AE34-43E72B860D6A}" sibTransId="{D7E2D09C-5A84-534C-9C10-A07D90CDD88C}"/>
    <dgm:cxn modelId="{2224186C-4A0E-8146-868C-258BE591FB95}" type="presOf" srcId="{8BC693E2-B429-8641-B47A-19CB2A91FBAB}" destId="{D73E1B82-483D-2B4A-AB6A-4EFD841836F5}" srcOrd="1" destOrd="1" presId="urn:microsoft.com/office/officeart/2005/8/layout/cycle4"/>
    <dgm:cxn modelId="{5916F36E-9D11-B84D-8591-70B66FBEC087}" type="presOf" srcId="{0CF293B7-59D5-CE41-AF10-85C9C1DACAE8}" destId="{CDE15ADF-A88B-3B46-B22D-DB41FDB54372}" srcOrd="0" destOrd="2" presId="urn:microsoft.com/office/officeart/2005/8/layout/cycle4"/>
    <dgm:cxn modelId="{AF493070-74BA-FA44-9E74-2C6413A35345}" type="presOf" srcId="{A3E5B706-99D1-5C44-AA51-557E4816B843}" destId="{76947807-51C2-D44D-BBAE-D7AE90F82F6F}" srcOrd="0" destOrd="0" presId="urn:microsoft.com/office/officeart/2005/8/layout/cycle4"/>
    <dgm:cxn modelId="{AAF0467B-D0F5-8F4C-B8A0-77BF7EEFBFA0}" type="presOf" srcId="{E219CDED-3762-3F4B-BE67-A8CF0C1C5384}" destId="{D73E1B82-483D-2B4A-AB6A-4EFD841836F5}" srcOrd="1" destOrd="3" presId="urn:microsoft.com/office/officeart/2005/8/layout/cycle4"/>
    <dgm:cxn modelId="{85573C8C-78BC-4D44-B7C8-64788C0E1CBD}" type="presOf" srcId="{AED1E244-43D9-8A44-B604-04861FD25A38}" destId="{9B96CAA3-443D-EE47-8BE8-8FC5096B510E}" srcOrd="0" destOrd="0" presId="urn:microsoft.com/office/officeart/2005/8/layout/cycle4"/>
    <dgm:cxn modelId="{EE234BC1-0D5B-3C43-8602-26006FBF28F0}" type="presOf" srcId="{D0B4F70C-7B2C-D941-AD0D-E59DB8B99E5D}" destId="{CDE15ADF-A88B-3B46-B22D-DB41FDB54372}" srcOrd="0" destOrd="0" presId="urn:microsoft.com/office/officeart/2005/8/layout/cycle4"/>
    <dgm:cxn modelId="{AA9615C2-7E25-F644-8981-E62D097E679D}" srcId="{082433CF-DA2A-8E46-BDEC-295E83F8C288}" destId="{AED1E244-43D9-8A44-B604-04861FD25A38}" srcOrd="0" destOrd="0" parTransId="{C4086143-D713-8547-834F-740F4F0FB7E4}" sibTransId="{6CE4AAA2-5112-AF40-BF11-EEED1882D317}"/>
    <dgm:cxn modelId="{58A663C2-A9AE-EA47-874F-137D5667D25F}" type="presOf" srcId="{7393CD17-F8C7-D04A-A1D8-FF8663AFC1B5}" destId="{6C49AF8B-7CE7-1C4E-9C3C-42CFCAFF70F2}" srcOrd="0" destOrd="0" presId="urn:microsoft.com/office/officeart/2005/8/layout/cycle4"/>
    <dgm:cxn modelId="{255F6EC6-9912-8447-A234-2DEC1B61A7C3}" srcId="{7ADFC5F4-2403-874B-BD35-C7CD1A21979E}" destId="{A3E5B706-99D1-5C44-AA51-557E4816B843}" srcOrd="0" destOrd="0" parTransId="{609662BE-0E98-8E45-B519-CF54701D85E0}" sibTransId="{71EA4D74-1786-FB46-96EF-76BEBF8B78C3}"/>
    <dgm:cxn modelId="{E44E17CE-E98D-824E-813A-A7AC4E4BF1E5}" srcId="{401FEE50-F1FA-074F-903C-C852056F9502}" destId="{7393CD17-F8C7-D04A-A1D8-FF8663AFC1B5}" srcOrd="0" destOrd="0" parTransId="{93116F7D-9F5E-FF47-8F99-60CBA8D0E78D}" sibTransId="{49437B1E-0F9B-9548-8A3F-48303B7147D8}"/>
    <dgm:cxn modelId="{90C8B6D0-65DF-9045-9072-A34A21CB3F2A}" type="presOf" srcId="{7393CD17-F8C7-D04A-A1D8-FF8663AFC1B5}" destId="{8AAF1A87-46AC-3B47-BF35-59629C40ADD7}" srcOrd="1" destOrd="0" presId="urn:microsoft.com/office/officeart/2005/8/layout/cycle4"/>
    <dgm:cxn modelId="{2A0F82D5-25B6-DD4A-9657-955E93278D81}" type="presOf" srcId="{401FEE50-F1FA-074F-903C-C852056F9502}" destId="{E6DD1C52-D4F3-FA4F-A6E1-9291CC0F11E8}" srcOrd="0" destOrd="0" presId="urn:microsoft.com/office/officeart/2005/8/layout/cycle4"/>
    <dgm:cxn modelId="{721F62E4-1DF8-2142-A288-9DB7ED7903A9}" srcId="{72E32753-6C88-7440-8882-5A3525CEE61D}" destId="{401FEE50-F1FA-074F-903C-C852056F9502}" srcOrd="3" destOrd="0" parTransId="{8A4C4157-25AC-354E-8413-F27502854972}" sibTransId="{B8320ED4-AB56-E04E-88C7-6031F154CB57}"/>
    <dgm:cxn modelId="{A991F5F1-CBC4-5548-A91E-D0C88305D602}" type="presOf" srcId="{8BC693E2-B429-8641-B47A-19CB2A91FBAB}" destId="{CDE15ADF-A88B-3B46-B22D-DB41FDB54372}" srcOrd="0" destOrd="1" presId="urn:microsoft.com/office/officeart/2005/8/layout/cycle4"/>
    <dgm:cxn modelId="{2FEB11F4-1171-FB48-99BF-075A1B4A3DB9}" type="presOf" srcId="{7ADFC5F4-2403-874B-BD35-C7CD1A21979E}" destId="{5096B973-F03C-D647-946F-266E7E9A3214}" srcOrd="0" destOrd="0" presId="urn:microsoft.com/office/officeart/2005/8/layout/cycle4"/>
    <dgm:cxn modelId="{1915DAF7-9CA7-7146-8C91-D9836DFBC330}" type="presOf" srcId="{082433CF-DA2A-8E46-BDEC-295E83F8C288}" destId="{7E24E986-8B37-314C-BFA6-6A64BDD5AC41}" srcOrd="0" destOrd="0" presId="urn:microsoft.com/office/officeart/2005/8/layout/cycle4"/>
    <dgm:cxn modelId="{CC31E4FF-D85B-D048-BD0E-1D8D8C9CAE45}" type="presParOf" srcId="{0E729047-843B-6A48-9E66-1F9F54103FFF}" destId="{23E7AD46-EF8C-5148-ABB9-B6F39FDFB030}" srcOrd="0" destOrd="0" presId="urn:microsoft.com/office/officeart/2005/8/layout/cycle4"/>
    <dgm:cxn modelId="{7560AEE3-9FE2-8641-A360-5C09911ABE3E}" type="presParOf" srcId="{23E7AD46-EF8C-5148-ABB9-B6F39FDFB030}" destId="{C0B83927-E235-4E41-B00D-A7CBC8E2B269}" srcOrd="0" destOrd="0" presId="urn:microsoft.com/office/officeart/2005/8/layout/cycle4"/>
    <dgm:cxn modelId="{A9E19A27-CEE6-6C43-8AEF-430724AE90C9}" type="presParOf" srcId="{C0B83927-E235-4E41-B00D-A7CBC8E2B269}" destId="{CDE15ADF-A88B-3B46-B22D-DB41FDB54372}" srcOrd="0" destOrd="0" presId="urn:microsoft.com/office/officeart/2005/8/layout/cycle4"/>
    <dgm:cxn modelId="{D1FE4CF7-A511-C04D-85C0-633FA68B25DE}" type="presParOf" srcId="{C0B83927-E235-4E41-B00D-A7CBC8E2B269}" destId="{D73E1B82-483D-2B4A-AB6A-4EFD841836F5}" srcOrd="1" destOrd="0" presId="urn:microsoft.com/office/officeart/2005/8/layout/cycle4"/>
    <dgm:cxn modelId="{F3FAD153-D3FE-FF47-A1B1-8E5E42C65838}" type="presParOf" srcId="{23E7AD46-EF8C-5148-ABB9-B6F39FDFB030}" destId="{A92379F6-1CF2-8A47-9537-3D3465D8D946}" srcOrd="1" destOrd="0" presId="urn:microsoft.com/office/officeart/2005/8/layout/cycle4"/>
    <dgm:cxn modelId="{56294263-6124-D84F-AA4E-98DD08D96E62}" type="presParOf" srcId="{A92379F6-1CF2-8A47-9537-3D3465D8D946}" destId="{9B96CAA3-443D-EE47-8BE8-8FC5096B510E}" srcOrd="0" destOrd="0" presId="urn:microsoft.com/office/officeart/2005/8/layout/cycle4"/>
    <dgm:cxn modelId="{05BCD9EE-C37A-F949-BF96-4075DDE58790}" type="presParOf" srcId="{A92379F6-1CF2-8A47-9537-3D3465D8D946}" destId="{2A435FA3-7186-0740-8828-C3F63815EDFB}" srcOrd="1" destOrd="0" presId="urn:microsoft.com/office/officeart/2005/8/layout/cycle4"/>
    <dgm:cxn modelId="{2F6F210C-F08C-3E40-AAC9-A86EABB7A685}" type="presParOf" srcId="{23E7AD46-EF8C-5148-ABB9-B6F39FDFB030}" destId="{81582DFD-6447-2A45-A683-E2307312E475}" srcOrd="2" destOrd="0" presId="urn:microsoft.com/office/officeart/2005/8/layout/cycle4"/>
    <dgm:cxn modelId="{5B08C43D-F9E7-CB4C-AD7C-2520F3931455}" type="presParOf" srcId="{81582DFD-6447-2A45-A683-E2307312E475}" destId="{76947807-51C2-D44D-BBAE-D7AE90F82F6F}" srcOrd="0" destOrd="0" presId="urn:microsoft.com/office/officeart/2005/8/layout/cycle4"/>
    <dgm:cxn modelId="{7CA15548-1FFD-EA4D-9C65-FD23F17398D4}" type="presParOf" srcId="{81582DFD-6447-2A45-A683-E2307312E475}" destId="{5A06A367-9CC5-FB40-94EA-A9CFCF8AB365}" srcOrd="1" destOrd="0" presId="urn:microsoft.com/office/officeart/2005/8/layout/cycle4"/>
    <dgm:cxn modelId="{0D22F6F8-5D4F-FD4F-814E-BB3C49D02C7A}" type="presParOf" srcId="{23E7AD46-EF8C-5148-ABB9-B6F39FDFB030}" destId="{C3AC5626-EB5E-4F4D-A70A-9D4DF185D29E}" srcOrd="3" destOrd="0" presId="urn:microsoft.com/office/officeart/2005/8/layout/cycle4"/>
    <dgm:cxn modelId="{2FE06F9E-145A-BE44-88B5-2775E52417EF}" type="presParOf" srcId="{C3AC5626-EB5E-4F4D-A70A-9D4DF185D29E}" destId="{6C49AF8B-7CE7-1C4E-9C3C-42CFCAFF70F2}" srcOrd="0" destOrd="0" presId="urn:microsoft.com/office/officeart/2005/8/layout/cycle4"/>
    <dgm:cxn modelId="{88957B4B-FBF7-BE47-ADE9-B3691B041B02}" type="presParOf" srcId="{C3AC5626-EB5E-4F4D-A70A-9D4DF185D29E}" destId="{8AAF1A87-46AC-3B47-BF35-59629C40ADD7}" srcOrd="1" destOrd="0" presId="urn:microsoft.com/office/officeart/2005/8/layout/cycle4"/>
    <dgm:cxn modelId="{29FEC290-C71B-444E-A32B-0806D0641357}" type="presParOf" srcId="{23E7AD46-EF8C-5148-ABB9-B6F39FDFB030}" destId="{C463AA1F-20FD-4340-9AFF-967EE4C87332}" srcOrd="4" destOrd="0" presId="urn:microsoft.com/office/officeart/2005/8/layout/cycle4"/>
    <dgm:cxn modelId="{1E9818FD-B23C-2343-8D17-B07BF6F2C9D6}" type="presParOf" srcId="{0E729047-843B-6A48-9E66-1F9F54103FFF}" destId="{2D087FDB-15E6-D949-8757-82B5BCB11792}" srcOrd="1" destOrd="0" presId="urn:microsoft.com/office/officeart/2005/8/layout/cycle4"/>
    <dgm:cxn modelId="{7BA0714D-2063-CF46-93CB-7A7AD2D2D1D0}" type="presParOf" srcId="{2D087FDB-15E6-D949-8757-82B5BCB11792}" destId="{58959958-D9CE-664F-8FEB-63630FA8E6F6}" srcOrd="0" destOrd="0" presId="urn:microsoft.com/office/officeart/2005/8/layout/cycle4"/>
    <dgm:cxn modelId="{D568B579-1A68-9747-A757-CC79BC5B50E2}" type="presParOf" srcId="{2D087FDB-15E6-D949-8757-82B5BCB11792}" destId="{7E24E986-8B37-314C-BFA6-6A64BDD5AC41}" srcOrd="1" destOrd="0" presId="urn:microsoft.com/office/officeart/2005/8/layout/cycle4"/>
    <dgm:cxn modelId="{FE6D0A1B-AA15-1640-9E2B-1D6E10FD63D6}" type="presParOf" srcId="{2D087FDB-15E6-D949-8757-82B5BCB11792}" destId="{5096B973-F03C-D647-946F-266E7E9A3214}" srcOrd="2" destOrd="0" presId="urn:microsoft.com/office/officeart/2005/8/layout/cycle4"/>
    <dgm:cxn modelId="{266CF3F8-E1A1-7B4E-BDA6-36680DB7287B}" type="presParOf" srcId="{2D087FDB-15E6-D949-8757-82B5BCB11792}" destId="{E6DD1C52-D4F3-FA4F-A6E1-9291CC0F11E8}" srcOrd="3" destOrd="0" presId="urn:microsoft.com/office/officeart/2005/8/layout/cycle4"/>
    <dgm:cxn modelId="{8236F58F-E775-0E42-A613-C62049E173CC}" type="presParOf" srcId="{2D087FDB-15E6-D949-8757-82B5BCB11792}" destId="{3E38970A-C197-2142-BB84-8F0BE4DE5E30}" srcOrd="4" destOrd="0" presId="urn:microsoft.com/office/officeart/2005/8/layout/cycle4"/>
    <dgm:cxn modelId="{74F0B745-4436-E748-9883-FCA7BDD55A5E}" type="presParOf" srcId="{0E729047-843B-6A48-9E66-1F9F54103FFF}" destId="{3581BFEF-9444-FF42-9FF1-A1B877F576B4}" srcOrd="2" destOrd="0" presId="urn:microsoft.com/office/officeart/2005/8/layout/cycle4"/>
    <dgm:cxn modelId="{0BCAB5BB-8CA3-7A45-8196-B5A21B4D77CE}" type="presParOf" srcId="{0E729047-843B-6A48-9E66-1F9F54103FFF}" destId="{97013107-9DC3-EF4A-B49B-62A98003F8D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47807-51C2-D44D-BBAE-D7AE90F82F6F}">
      <dsp:nvSpPr>
        <dsp:cNvPr id="0" name=""/>
        <dsp:cNvSpPr/>
      </dsp:nvSpPr>
      <dsp:spPr>
        <a:xfrm>
          <a:off x="7157106" y="5335832"/>
          <a:ext cx="3881988" cy="2514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Trabajo continuo y adicional a las clases con una guía y una planificación</a:t>
          </a:r>
        </a:p>
      </dsp:txBody>
      <dsp:txXfrm>
        <a:off x="8376942" y="6019734"/>
        <a:ext cx="2606914" cy="1775508"/>
      </dsp:txXfrm>
    </dsp:sp>
    <dsp:sp modelId="{6C49AF8B-7CE7-1C4E-9C3C-42CFCAFF70F2}">
      <dsp:nvSpPr>
        <dsp:cNvPr id="0" name=""/>
        <dsp:cNvSpPr/>
      </dsp:nvSpPr>
      <dsp:spPr>
        <a:xfrm>
          <a:off x="171898" y="4994469"/>
          <a:ext cx="3881988" cy="2514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Aprender sobre proyectos reales aplicados, para poner en práctica los conocimientos adquiridos</a:t>
          </a:r>
        </a:p>
      </dsp:txBody>
      <dsp:txXfrm>
        <a:off x="227137" y="5678370"/>
        <a:ext cx="2606914" cy="1775508"/>
      </dsp:txXfrm>
    </dsp:sp>
    <dsp:sp modelId="{9B96CAA3-443D-EE47-8BE8-8FC5096B510E}">
      <dsp:nvSpPr>
        <dsp:cNvPr id="0" name=""/>
        <dsp:cNvSpPr/>
      </dsp:nvSpPr>
      <dsp:spPr>
        <a:xfrm>
          <a:off x="6784862" y="0"/>
          <a:ext cx="3881988" cy="2514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/>
            <a:t>Speakers</a:t>
          </a:r>
          <a:r>
            <a:rPr lang="es-ES" sz="1800" kern="1200" dirty="0"/>
            <a:t> de nuestras empresas y de las AAPP para dar perspectivas sobre tecnología y oportunidades laborales</a:t>
          </a:r>
        </a:p>
      </dsp:txBody>
      <dsp:txXfrm>
        <a:off x="8004698" y="55239"/>
        <a:ext cx="2606914" cy="1775508"/>
      </dsp:txXfrm>
    </dsp:sp>
    <dsp:sp modelId="{CDE15ADF-A88B-3B46-B22D-DB41FDB54372}">
      <dsp:nvSpPr>
        <dsp:cNvPr id="0" name=""/>
        <dsp:cNvSpPr/>
      </dsp:nvSpPr>
      <dsp:spPr>
        <a:xfrm>
          <a:off x="451091" y="0"/>
          <a:ext cx="3881988" cy="2514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Alcanzar nivel de inglés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/>
            <a:t>Design</a:t>
          </a:r>
          <a:r>
            <a:rPr lang="es-ES" sz="1800" kern="1200" dirty="0"/>
            <a:t> </a:t>
          </a:r>
          <a:r>
            <a:rPr lang="es-ES" sz="1800" kern="1200" dirty="0" err="1"/>
            <a:t>thinikg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Agile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Regulación</a:t>
          </a:r>
        </a:p>
      </dsp:txBody>
      <dsp:txXfrm>
        <a:off x="506330" y="55239"/>
        <a:ext cx="2606914" cy="1775508"/>
      </dsp:txXfrm>
    </dsp:sp>
    <dsp:sp modelId="{58959958-D9CE-664F-8FEB-63630FA8E6F6}">
      <dsp:nvSpPr>
        <dsp:cNvPr id="0" name=""/>
        <dsp:cNvSpPr/>
      </dsp:nvSpPr>
      <dsp:spPr>
        <a:xfrm>
          <a:off x="2077754" y="447921"/>
          <a:ext cx="3402633" cy="34026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Human </a:t>
          </a:r>
          <a:r>
            <a:rPr lang="es-ES" sz="3300" kern="1200" dirty="0" err="1"/>
            <a:t>sciences</a:t>
          </a:r>
          <a:endParaRPr lang="es-ES" sz="3300" kern="1200" dirty="0"/>
        </a:p>
      </dsp:txBody>
      <dsp:txXfrm>
        <a:off x="3074362" y="1444529"/>
        <a:ext cx="2406025" cy="2406025"/>
      </dsp:txXfrm>
    </dsp:sp>
    <dsp:sp modelId="{7E24E986-8B37-314C-BFA6-6A64BDD5AC41}">
      <dsp:nvSpPr>
        <dsp:cNvPr id="0" name=""/>
        <dsp:cNvSpPr/>
      </dsp:nvSpPr>
      <dsp:spPr>
        <a:xfrm rot="5400000">
          <a:off x="5637554" y="447921"/>
          <a:ext cx="3402633" cy="34026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 err="1"/>
            <a:t>Industry</a:t>
          </a:r>
          <a:r>
            <a:rPr lang="es-ES" sz="3300" kern="1200" dirty="0"/>
            <a:t> </a:t>
          </a:r>
          <a:r>
            <a:rPr lang="es-ES" sz="3300" kern="1200" dirty="0" err="1"/>
            <a:t>Talks</a:t>
          </a:r>
          <a:endParaRPr lang="es-ES" sz="3300" kern="1200" dirty="0"/>
        </a:p>
      </dsp:txBody>
      <dsp:txXfrm rot="-5400000">
        <a:off x="5637554" y="1444529"/>
        <a:ext cx="2406025" cy="2406025"/>
      </dsp:txXfrm>
    </dsp:sp>
    <dsp:sp modelId="{5096B973-F03C-D647-946F-266E7E9A3214}">
      <dsp:nvSpPr>
        <dsp:cNvPr id="0" name=""/>
        <dsp:cNvSpPr/>
      </dsp:nvSpPr>
      <dsp:spPr>
        <a:xfrm rot="10800000">
          <a:off x="5637554" y="4007721"/>
          <a:ext cx="3402633" cy="34026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 err="1"/>
            <a:t>Homework</a:t>
          </a:r>
          <a:r>
            <a:rPr lang="es-ES" sz="3300" kern="1200" dirty="0"/>
            <a:t> guiado</a:t>
          </a:r>
        </a:p>
      </dsp:txBody>
      <dsp:txXfrm rot="10800000">
        <a:off x="5637554" y="4007721"/>
        <a:ext cx="2406025" cy="2406025"/>
      </dsp:txXfrm>
    </dsp:sp>
    <dsp:sp modelId="{E6DD1C52-D4F3-FA4F-A6E1-9291CC0F11E8}">
      <dsp:nvSpPr>
        <dsp:cNvPr id="0" name=""/>
        <dsp:cNvSpPr/>
      </dsp:nvSpPr>
      <dsp:spPr>
        <a:xfrm rot="16200000">
          <a:off x="2077754" y="4007721"/>
          <a:ext cx="3402633" cy="34026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 err="1"/>
            <a:t>Capstone</a:t>
          </a:r>
          <a:r>
            <a:rPr lang="es-ES" sz="3300" kern="1200" dirty="0"/>
            <a:t> </a:t>
          </a:r>
          <a:r>
            <a:rPr lang="es-ES" sz="3300" kern="1200" dirty="0" err="1"/>
            <a:t>project</a:t>
          </a:r>
          <a:endParaRPr lang="es-ES" sz="3300" kern="1200" dirty="0"/>
        </a:p>
      </dsp:txBody>
      <dsp:txXfrm rot="5400000">
        <a:off x="3074362" y="4007721"/>
        <a:ext cx="2406025" cy="2406025"/>
      </dsp:txXfrm>
    </dsp:sp>
    <dsp:sp modelId="{3581BFEF-9444-FF42-9FF1-A1B877F576B4}">
      <dsp:nvSpPr>
        <dsp:cNvPr id="0" name=""/>
        <dsp:cNvSpPr/>
      </dsp:nvSpPr>
      <dsp:spPr>
        <a:xfrm>
          <a:off x="4971565" y="3221893"/>
          <a:ext cx="1174812" cy="102157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13107-9DC3-EF4A-B49B-62A98003F8D2}">
      <dsp:nvSpPr>
        <dsp:cNvPr id="0" name=""/>
        <dsp:cNvSpPr/>
      </dsp:nvSpPr>
      <dsp:spPr>
        <a:xfrm rot="10800000">
          <a:off x="4971565" y="3614807"/>
          <a:ext cx="1174812" cy="102157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DA221-4D42-4DF0-80AF-624FF9D448A9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34DA-E760-4BDE-BECA-E50CF8178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7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34DA-E760-4BDE-BECA-E50CF8178D1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61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0F61-DE5C-470B-9255-A69871680B0D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210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7B6-1CF2-4362-87D9-D3C335473B6F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5230-70D2-473C-972B-E6A206A7B3AE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ior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5B1E-5CA0-4FDC-8085-DE134E31A08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549C-D9CE-4D34-9097-644182EF10DE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210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9F79-5BD3-4C87-96F0-4B34FC1758BF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223A-837F-4E74-AA6C-08E7F0E332C4}" type="datetime1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00BB-B0E7-4212-B65D-BBD274F60EF1}" type="datetime1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414-6821-4CE0-83B6-A403FB779AB0}" type="datetime1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A3AC-F149-4CA8-AD17-AB1EACB8CDD8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EA0-16B5-438F-BA05-1EA7D916EE0B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F35B-D9E2-41EA-9E2B-7D6C49D87FF3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26" Type="http://schemas.openxmlformats.org/officeDocument/2006/relationships/image" Target="../media/image49.sv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24" Type="http://schemas.openxmlformats.org/officeDocument/2006/relationships/image" Target="../media/image47.sv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svg"/><Relationship Id="rId10" Type="http://schemas.openxmlformats.org/officeDocument/2006/relationships/image" Target="../media/image33.svg"/><Relationship Id="rId19" Type="http://schemas.openxmlformats.org/officeDocument/2006/relationships/image" Target="../media/image42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Relationship Id="rId22" Type="http://schemas.openxmlformats.org/officeDocument/2006/relationships/image" Target="../media/image45.svg"/><Relationship Id="rId27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F3FED8-A086-4FCB-B85B-37C00DCF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32" y="-281408"/>
            <a:ext cx="18288000" cy="10292715"/>
          </a:xfrm>
          <a:prstGeom prst="rect">
            <a:avLst/>
          </a:prstGeom>
          <a:solidFill>
            <a:srgbClr val="0E06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FD9513A-A376-41EC-B321-558FEB194211}"/>
              </a:ext>
            </a:extLst>
          </p:cNvPr>
          <p:cNvSpPr txBox="1"/>
          <p:nvPr/>
        </p:nvSpPr>
        <p:spPr>
          <a:xfrm>
            <a:off x="555750" y="4252705"/>
            <a:ext cx="17482884" cy="326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spc="35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 </a:t>
            </a:r>
            <a:r>
              <a:rPr lang="en-US" sz="6000" b="1" spc="35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Orientadores</a:t>
            </a:r>
            <a:endParaRPr lang="en-US" sz="6000" b="1" spc="35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6000" b="1" spc="35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6000" b="1" spc="35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spc="35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200" b="1" spc="35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diciembre</a:t>
            </a:r>
            <a:r>
              <a:rPr lang="en-US" sz="3200" b="1" spc="35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AB8F19A0-A47E-4069-839C-66FCA33090D6}"/>
              </a:ext>
            </a:extLst>
          </p:cNvPr>
          <p:cNvSpPr/>
          <p:nvPr/>
        </p:nvSpPr>
        <p:spPr>
          <a:xfrm rot="16200000">
            <a:off x="-4744674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507AA38-03BA-4F7D-A595-F608CE391F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024" y="8957988"/>
            <a:ext cx="3929610" cy="6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2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425744" y="4561466"/>
            <a:ext cx="963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0F6116-5C29-8E75-E16D-75FB8E458045}"/>
              </a:ext>
            </a:extLst>
          </p:cNvPr>
          <p:cNvSpPr txBox="1"/>
          <p:nvPr/>
        </p:nvSpPr>
        <p:spPr>
          <a:xfrm>
            <a:off x="1085798" y="492329"/>
            <a:ext cx="709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Tendencia de las ocupaciones para los próximos tres años </a:t>
            </a:r>
          </a:p>
        </p:txBody>
      </p:sp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E5229D0-2A20-CD63-1708-B04693A26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39" y="1852028"/>
            <a:ext cx="11094597" cy="70000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4BB78C-1984-D264-881A-52DDE54F35B2}"/>
              </a:ext>
            </a:extLst>
          </p:cNvPr>
          <p:cNvSpPr txBox="1"/>
          <p:nvPr/>
        </p:nvSpPr>
        <p:spPr>
          <a:xfrm>
            <a:off x="13396303" y="1852028"/>
            <a:ext cx="3704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Teniendo en cuenta los estudios del SEPE, Fundación Telefónica y las encuestas realizadas por la EPS </a:t>
            </a:r>
            <a:r>
              <a:rPr lang="es-ES" sz="2800" dirty="0" err="1"/>
              <a:t>Eonomía</a:t>
            </a:r>
            <a:r>
              <a:rPr lang="es-ES" sz="2800" dirty="0"/>
              <a:t> e Industrial Digital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81735E-5095-0B31-F1E3-E160E5860962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965FF9A-66B7-1C87-7143-CC63AA7C78DE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0279C39-40E3-DC59-220E-1C73D66D29E4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95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425744" y="4561466"/>
            <a:ext cx="963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27CFD0-B539-B9D6-0FEB-F2351755716C}"/>
              </a:ext>
            </a:extLst>
          </p:cNvPr>
          <p:cNvSpPr txBox="1"/>
          <p:nvPr/>
        </p:nvSpPr>
        <p:spPr>
          <a:xfrm>
            <a:off x="1085798" y="492329"/>
            <a:ext cx="709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Las empresas están acelerando su ritmo para digitalizarse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C012AF-8767-B3CE-CEDD-3457A7D03A8A}"/>
              </a:ext>
            </a:extLst>
          </p:cNvPr>
          <p:cNvSpPr txBox="1"/>
          <p:nvPr/>
        </p:nvSpPr>
        <p:spPr>
          <a:xfrm>
            <a:off x="1039557" y="5676138"/>
            <a:ext cx="2870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Redes de alta capacidad</a:t>
            </a:r>
          </a:p>
          <a:p>
            <a:r>
              <a:rPr lang="es-ES" sz="2400" dirty="0"/>
              <a:t>Edge </a:t>
            </a:r>
            <a:r>
              <a:rPr lang="es-ES" sz="2400" dirty="0" err="1"/>
              <a:t>computing</a:t>
            </a:r>
            <a:endParaRPr lang="es-ES" sz="2400" dirty="0"/>
          </a:p>
          <a:p>
            <a:r>
              <a:rPr lang="es-ES" sz="2400" dirty="0"/>
              <a:t>5G, 6G</a:t>
            </a:r>
          </a:p>
        </p:txBody>
      </p:sp>
      <p:pic>
        <p:nvPicPr>
          <p:cNvPr id="7" name="Gráfico 6" descr="Antena parabólica contorno">
            <a:extLst>
              <a:ext uri="{FF2B5EF4-FFF2-40B4-BE49-F238E27FC236}">
                <a16:creationId xmlns:a16="http://schemas.microsoft.com/office/drawing/2014/main" id="{F5FD1860-DBBC-FF4F-0457-4752E2411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951" y="4037083"/>
            <a:ext cx="1466446" cy="14664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D609244-4683-7A4C-4448-F71948EDDAD4}"/>
              </a:ext>
            </a:extLst>
          </p:cNvPr>
          <p:cNvSpPr txBox="1"/>
          <p:nvPr/>
        </p:nvSpPr>
        <p:spPr>
          <a:xfrm>
            <a:off x="3916370" y="5676138"/>
            <a:ext cx="287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Cloud Computing</a:t>
            </a:r>
          </a:p>
        </p:txBody>
      </p:sp>
      <p:pic>
        <p:nvPicPr>
          <p:cNvPr id="12" name="Gráfico 11" descr="Informática en la nube contorno">
            <a:extLst>
              <a:ext uri="{FF2B5EF4-FFF2-40B4-BE49-F238E27FC236}">
                <a16:creationId xmlns:a16="http://schemas.microsoft.com/office/drawing/2014/main" id="{AD2EF157-A4BD-6677-9E6E-3CAEC5631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2071" y="3974878"/>
            <a:ext cx="1701260" cy="170126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08AEFC1-BA68-EB12-A639-2AD573E94DB9}"/>
              </a:ext>
            </a:extLst>
          </p:cNvPr>
          <p:cNvSpPr txBox="1"/>
          <p:nvPr/>
        </p:nvSpPr>
        <p:spPr>
          <a:xfrm>
            <a:off x="4518891" y="8184816"/>
            <a:ext cx="22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CPD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295787-503D-8F4D-2BCE-040CFDCC34BD}"/>
              </a:ext>
            </a:extLst>
          </p:cNvPr>
          <p:cNvSpPr txBox="1"/>
          <p:nvPr/>
        </p:nvSpPr>
        <p:spPr>
          <a:xfrm>
            <a:off x="9760668" y="5692811"/>
            <a:ext cx="287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Realidad virtual</a:t>
            </a:r>
          </a:p>
          <a:p>
            <a:r>
              <a:rPr lang="es-ES" sz="2400" dirty="0"/>
              <a:t>Realidad inmersiva</a:t>
            </a:r>
          </a:p>
          <a:p>
            <a:r>
              <a:rPr lang="es-ES" sz="2400" dirty="0"/>
              <a:t>Realidad aumentada</a:t>
            </a:r>
          </a:p>
        </p:txBody>
      </p:sp>
      <p:pic>
        <p:nvPicPr>
          <p:cNvPr id="20" name="Gráfico 19" descr="Gafas 3D con relleno sólido">
            <a:extLst>
              <a:ext uri="{FF2B5EF4-FFF2-40B4-BE49-F238E27FC236}">
                <a16:creationId xmlns:a16="http://schemas.microsoft.com/office/drawing/2014/main" id="{51A298C1-EB4E-3BD4-3A86-D8650ECFC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8035" y="4103517"/>
            <a:ext cx="1701259" cy="170125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6478897-DB13-D534-36DB-C2291DD624DA}"/>
              </a:ext>
            </a:extLst>
          </p:cNvPr>
          <p:cNvSpPr txBox="1"/>
          <p:nvPr/>
        </p:nvSpPr>
        <p:spPr>
          <a:xfrm>
            <a:off x="10133761" y="7930864"/>
            <a:ext cx="287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Movilidad</a:t>
            </a:r>
          </a:p>
        </p:txBody>
      </p:sp>
      <p:pic>
        <p:nvPicPr>
          <p:cNvPr id="26" name="Gráfico 25" descr="Convertible contorno">
            <a:extLst>
              <a:ext uri="{FF2B5EF4-FFF2-40B4-BE49-F238E27FC236}">
                <a16:creationId xmlns:a16="http://schemas.microsoft.com/office/drawing/2014/main" id="{D8703C0B-067D-C78A-BF42-24D842FF9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3761" y="6927304"/>
            <a:ext cx="1434506" cy="143450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7BFA03CD-B270-B554-3993-13ED10983EF3}"/>
              </a:ext>
            </a:extLst>
          </p:cNvPr>
          <p:cNvSpPr txBox="1"/>
          <p:nvPr/>
        </p:nvSpPr>
        <p:spPr>
          <a:xfrm>
            <a:off x="13276435" y="5390933"/>
            <a:ext cx="287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IoT</a:t>
            </a:r>
            <a:endParaRPr lang="es-ES" sz="2400" dirty="0"/>
          </a:p>
        </p:txBody>
      </p:sp>
      <p:pic>
        <p:nvPicPr>
          <p:cNvPr id="29" name="Gráfico 28" descr="Formas básicas contorno">
            <a:extLst>
              <a:ext uri="{FF2B5EF4-FFF2-40B4-BE49-F238E27FC236}">
                <a16:creationId xmlns:a16="http://schemas.microsoft.com/office/drawing/2014/main" id="{CF332A6D-1AF4-FA65-2F94-7B751FDA01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38425" y="3957932"/>
            <a:ext cx="1545597" cy="1545597"/>
          </a:xfrm>
          <a:prstGeom prst="rect">
            <a:avLst/>
          </a:prstGeom>
        </p:spPr>
      </p:pic>
      <p:pic>
        <p:nvPicPr>
          <p:cNvPr id="31" name="Gráfico 30" descr="Batería en carga contorno">
            <a:extLst>
              <a:ext uri="{FF2B5EF4-FFF2-40B4-BE49-F238E27FC236}">
                <a16:creationId xmlns:a16="http://schemas.microsoft.com/office/drawing/2014/main" id="{18F06FBD-CE01-63AE-59D4-DEBBE1EA52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060450" y="6223323"/>
            <a:ext cx="1200329" cy="1200329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AA7D120A-033D-A62A-6A05-AD79FE4BDBC8}"/>
              </a:ext>
            </a:extLst>
          </p:cNvPr>
          <p:cNvSpPr txBox="1"/>
          <p:nvPr/>
        </p:nvSpPr>
        <p:spPr>
          <a:xfrm>
            <a:off x="12225418" y="7382101"/>
            <a:ext cx="287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Gestión energética</a:t>
            </a:r>
          </a:p>
        </p:txBody>
      </p:sp>
      <p:pic>
        <p:nvPicPr>
          <p:cNvPr id="34" name="Gráfico 33" descr="Bloquear contorno">
            <a:extLst>
              <a:ext uri="{FF2B5EF4-FFF2-40B4-BE49-F238E27FC236}">
                <a16:creationId xmlns:a16="http://schemas.microsoft.com/office/drawing/2014/main" id="{337E0E31-A371-2BF6-1E18-922B34026E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072752" y="4115748"/>
            <a:ext cx="1305861" cy="1305861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E8EFA34-E987-25C9-B64E-F9F95E3482AA}"/>
              </a:ext>
            </a:extLst>
          </p:cNvPr>
          <p:cNvSpPr txBox="1"/>
          <p:nvPr/>
        </p:nvSpPr>
        <p:spPr>
          <a:xfrm>
            <a:off x="15726007" y="5445305"/>
            <a:ext cx="210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Ciberseguridad</a:t>
            </a:r>
          </a:p>
        </p:txBody>
      </p:sp>
      <p:pic>
        <p:nvPicPr>
          <p:cNvPr id="37" name="Gráfico 36" descr="Clave contorno">
            <a:extLst>
              <a:ext uri="{FF2B5EF4-FFF2-40B4-BE49-F238E27FC236}">
                <a16:creationId xmlns:a16="http://schemas.microsoft.com/office/drawing/2014/main" id="{B8CB3DD4-2F8F-AFBB-EFC4-EF1AC69D0B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357600" y="5960626"/>
            <a:ext cx="1200328" cy="1200328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FBE8C9E5-1F86-431D-F4BC-281CF17EF342}"/>
              </a:ext>
            </a:extLst>
          </p:cNvPr>
          <p:cNvSpPr txBox="1"/>
          <p:nvPr/>
        </p:nvSpPr>
        <p:spPr>
          <a:xfrm>
            <a:off x="16072752" y="6917431"/>
            <a:ext cx="210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Blockchain</a:t>
            </a:r>
            <a:endParaRPr lang="es-ES" sz="2400" dirty="0"/>
          </a:p>
        </p:txBody>
      </p:sp>
      <p:pic>
        <p:nvPicPr>
          <p:cNvPr id="40" name="Gráfico 39" descr="Inteligencia artificial contorno">
            <a:extLst>
              <a:ext uri="{FF2B5EF4-FFF2-40B4-BE49-F238E27FC236}">
                <a16:creationId xmlns:a16="http://schemas.microsoft.com/office/drawing/2014/main" id="{477AE02A-4396-56E8-D568-A489F1D260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02739" y="4222162"/>
            <a:ext cx="1434505" cy="143450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2614A4E9-A5D0-B60D-710B-A748DFAC949E}"/>
              </a:ext>
            </a:extLst>
          </p:cNvPr>
          <p:cNvSpPr txBox="1"/>
          <p:nvPr/>
        </p:nvSpPr>
        <p:spPr>
          <a:xfrm>
            <a:off x="6738999" y="5762715"/>
            <a:ext cx="22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IA y Robótica</a:t>
            </a:r>
          </a:p>
        </p:txBody>
      </p:sp>
      <p:pic>
        <p:nvPicPr>
          <p:cNvPr id="43" name="Gráfico 42" descr="Servidor contorno">
            <a:extLst>
              <a:ext uri="{FF2B5EF4-FFF2-40B4-BE49-F238E27FC236}">
                <a16:creationId xmlns:a16="http://schemas.microsoft.com/office/drawing/2014/main" id="{A667C5CC-AC61-FD01-ABE0-178ABCDD5E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55425" y="6774672"/>
            <a:ext cx="1377715" cy="1377715"/>
          </a:xfrm>
          <a:prstGeom prst="rect">
            <a:avLst/>
          </a:prstGeom>
        </p:spPr>
      </p:pic>
      <p:pic>
        <p:nvPicPr>
          <p:cNvPr id="45" name="Gráfico 44" descr="Base de datos contorno">
            <a:extLst>
              <a:ext uri="{FF2B5EF4-FFF2-40B4-BE49-F238E27FC236}">
                <a16:creationId xmlns:a16="http://schemas.microsoft.com/office/drawing/2014/main" id="{8253FD6F-1107-8BD1-93E5-E521AFECF40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44128" y="6653264"/>
            <a:ext cx="1310007" cy="1310007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BA7465E2-AAEB-F522-38E7-0C629E9AC68B}"/>
              </a:ext>
            </a:extLst>
          </p:cNvPr>
          <p:cNvSpPr txBox="1"/>
          <p:nvPr/>
        </p:nvSpPr>
        <p:spPr>
          <a:xfrm>
            <a:off x="7202348" y="7980955"/>
            <a:ext cx="22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Big Data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E5871AF-4A29-437F-6567-7BBBB09904EB}"/>
              </a:ext>
            </a:extLst>
          </p:cNvPr>
          <p:cNvSpPr txBox="1"/>
          <p:nvPr/>
        </p:nvSpPr>
        <p:spPr>
          <a:xfrm>
            <a:off x="2786043" y="2870467"/>
            <a:ext cx="22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HABILITANTES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A87BC8D-C3FA-0890-0E56-BEF86181102E}"/>
              </a:ext>
            </a:extLst>
          </p:cNvPr>
          <p:cNvSpPr txBox="1"/>
          <p:nvPr/>
        </p:nvSpPr>
        <p:spPr>
          <a:xfrm>
            <a:off x="6707130" y="2909867"/>
            <a:ext cx="22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DESARROLLO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220AA5A-0D3D-FAFE-BE4A-A9520B1A8A61}"/>
              </a:ext>
            </a:extLst>
          </p:cNvPr>
          <p:cNvSpPr txBox="1"/>
          <p:nvPr/>
        </p:nvSpPr>
        <p:spPr>
          <a:xfrm>
            <a:off x="11112557" y="2956533"/>
            <a:ext cx="2225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PRODUCTOS Y SERVICIOS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CF8AC5A-0027-48F5-BB20-6AB4EC5D3660}"/>
              </a:ext>
            </a:extLst>
          </p:cNvPr>
          <p:cNvSpPr txBox="1"/>
          <p:nvPr/>
        </p:nvSpPr>
        <p:spPr>
          <a:xfrm>
            <a:off x="15823878" y="3096918"/>
            <a:ext cx="22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SEGURIDAD</a:t>
            </a:r>
          </a:p>
        </p:txBody>
      </p:sp>
      <p:pic>
        <p:nvPicPr>
          <p:cNvPr id="53" name="Gráfico 52" descr="Voz contorno">
            <a:extLst>
              <a:ext uri="{FF2B5EF4-FFF2-40B4-BE49-F238E27FC236}">
                <a16:creationId xmlns:a16="http://schemas.microsoft.com/office/drawing/2014/main" id="{B261BD33-C181-004B-1F1C-175326814E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857848" y="7883555"/>
            <a:ext cx="1368954" cy="1368954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89428D8D-2F95-7D18-1FDA-C84B3983C921}"/>
              </a:ext>
            </a:extLst>
          </p:cNvPr>
          <p:cNvSpPr txBox="1"/>
          <p:nvPr/>
        </p:nvSpPr>
        <p:spPr>
          <a:xfrm>
            <a:off x="12225418" y="9116795"/>
            <a:ext cx="287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Interpretación del lenguaje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E35D4EF-6C34-7B81-6CC9-D10C3B53B514}"/>
              </a:ext>
            </a:extLst>
          </p:cNvPr>
          <p:cNvSpPr txBox="1"/>
          <p:nvPr/>
        </p:nvSpPr>
        <p:spPr>
          <a:xfrm>
            <a:off x="9768034" y="9429300"/>
            <a:ext cx="287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Impresión 3D</a:t>
            </a:r>
          </a:p>
        </p:txBody>
      </p:sp>
      <p:pic>
        <p:nvPicPr>
          <p:cNvPr id="57" name="Gráfico 56" descr="Engranaje único contorno">
            <a:extLst>
              <a:ext uri="{FF2B5EF4-FFF2-40B4-BE49-F238E27FC236}">
                <a16:creationId xmlns:a16="http://schemas.microsoft.com/office/drawing/2014/main" id="{E6DDDD1F-6A66-277F-3A3E-3E8CFD2C433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61884" y="8294859"/>
            <a:ext cx="1237434" cy="1237434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BC000F06-DEC3-70E9-6794-00A57FDAB129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70DF97B-7658-C260-D2B5-7DA38755D808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4C0EE91-4FC0-689D-52D1-00F7C1001E4C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29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DEB34D-CCA0-1448-B2AC-F12CB4C2F9A6}"/>
              </a:ext>
            </a:extLst>
          </p:cNvPr>
          <p:cNvSpPr txBox="1"/>
          <p:nvPr/>
        </p:nvSpPr>
        <p:spPr>
          <a:xfrm>
            <a:off x="923331" y="9796856"/>
            <a:ext cx="65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Ministerio de Economía y Transformación digital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913170" y="4078572"/>
            <a:ext cx="1060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B9374997-9658-8F57-FF3A-6F0C5C543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4" y="694877"/>
            <a:ext cx="15897727" cy="9166257"/>
          </a:xfrm>
          <a:prstGeom prst="rect">
            <a:avLst/>
          </a:prstGeom>
        </p:spPr>
      </p:pic>
      <p:pic>
        <p:nvPicPr>
          <p:cNvPr id="3" name="Gráfico 2" descr="Flecha: recto con relleno sólido">
            <a:extLst>
              <a:ext uri="{FF2B5EF4-FFF2-40B4-BE49-F238E27FC236}">
                <a16:creationId xmlns:a16="http://schemas.microsoft.com/office/drawing/2014/main" id="{896AFBAC-596D-52BE-1C26-FA99FD542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782882">
            <a:off x="14462257" y="1018903"/>
            <a:ext cx="1761818" cy="17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5005504" y="3425430"/>
            <a:ext cx="1060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Las tecnologías habilitadoras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BC0AFF-E890-06DB-FCC5-B8D2A97AA0BF}"/>
              </a:ext>
            </a:extLst>
          </p:cNvPr>
          <p:cNvSpPr txBox="1"/>
          <p:nvPr/>
        </p:nvSpPr>
        <p:spPr>
          <a:xfrm>
            <a:off x="7411155" y="4823943"/>
            <a:ext cx="3465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/>
              <a:t>Cloud: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Arquitectos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Administradores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Desarrolladores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Analistas de sistemas</a:t>
            </a:r>
          </a:p>
        </p:txBody>
      </p:sp>
      <p:pic>
        <p:nvPicPr>
          <p:cNvPr id="7" name="Gráfico 6" descr="Antena parabólica contorno">
            <a:extLst>
              <a:ext uri="{FF2B5EF4-FFF2-40B4-BE49-F238E27FC236}">
                <a16:creationId xmlns:a16="http://schemas.microsoft.com/office/drawing/2014/main" id="{D2AC3BCE-72FA-D612-F91B-57D72365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2143" y="3240697"/>
            <a:ext cx="1466446" cy="1466446"/>
          </a:xfrm>
          <a:prstGeom prst="rect">
            <a:avLst/>
          </a:prstGeom>
        </p:spPr>
      </p:pic>
      <p:pic>
        <p:nvPicPr>
          <p:cNvPr id="8" name="Gráfico 7" descr="Informática en la nube contorno">
            <a:extLst>
              <a:ext uri="{FF2B5EF4-FFF2-40B4-BE49-F238E27FC236}">
                <a16:creationId xmlns:a16="http://schemas.microsoft.com/office/drawing/2014/main" id="{1EB60480-081D-405B-FD87-D7D1A2EE6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8434" y="3122683"/>
            <a:ext cx="1701260" cy="1701260"/>
          </a:xfrm>
          <a:prstGeom prst="rect">
            <a:avLst/>
          </a:prstGeom>
        </p:spPr>
      </p:pic>
      <p:pic>
        <p:nvPicPr>
          <p:cNvPr id="9" name="Gráfico 8" descr="Servidor contorno">
            <a:extLst>
              <a:ext uri="{FF2B5EF4-FFF2-40B4-BE49-F238E27FC236}">
                <a16:creationId xmlns:a16="http://schemas.microsoft.com/office/drawing/2014/main" id="{97C14981-A31B-C5EF-E115-9717E1AFA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37272" y="3446228"/>
            <a:ext cx="1377715" cy="13777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31298B4-110F-9B24-384B-F58D20FDBE87}"/>
              </a:ext>
            </a:extLst>
          </p:cNvPr>
          <p:cNvSpPr txBox="1"/>
          <p:nvPr/>
        </p:nvSpPr>
        <p:spPr>
          <a:xfrm>
            <a:off x="1085798" y="492329"/>
            <a:ext cx="7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Que perfiles se necesitan en…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038AB3-EF14-3402-0516-13D4DA3D310A}"/>
              </a:ext>
            </a:extLst>
          </p:cNvPr>
          <p:cNvSpPr txBox="1"/>
          <p:nvPr/>
        </p:nvSpPr>
        <p:spPr>
          <a:xfrm>
            <a:off x="1781368" y="4935909"/>
            <a:ext cx="3465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/>
              <a:t>Redes de alta capacidad</a:t>
            </a:r>
          </a:p>
          <a:p>
            <a:pPr algn="ctr"/>
            <a:r>
              <a:rPr lang="es-ES" sz="2400" u="sng" dirty="0"/>
              <a:t>Edge </a:t>
            </a:r>
            <a:r>
              <a:rPr lang="es-ES" sz="2400" u="sng" dirty="0" err="1"/>
              <a:t>computing</a:t>
            </a:r>
            <a:endParaRPr lang="es-ES" sz="2400" u="sng" dirty="0"/>
          </a:p>
          <a:p>
            <a:pPr algn="ctr"/>
            <a:r>
              <a:rPr lang="es-ES" sz="2400" u="sng" dirty="0"/>
              <a:t>5G, 6G: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Instaladores y mantenedores de 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de Soportes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de PRL (especialista en TELCO)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en Open RAN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281C0A-8024-9A6A-270A-01E5E367956F}"/>
              </a:ext>
            </a:extLst>
          </p:cNvPr>
          <p:cNvSpPr txBox="1"/>
          <p:nvPr/>
        </p:nvSpPr>
        <p:spPr>
          <a:xfrm>
            <a:off x="12293284" y="4935909"/>
            <a:ext cx="3465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/>
              <a:t>CPD: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Climatización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Eléctricos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Gestión de Energía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Técnicos soporte a cliente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Analistas de redes informáticas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9AAD0FD-5194-E334-95BD-32DD32686AB2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C5B7679-ADA0-72F3-3C31-1E136EEDE61C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F76A8DEA-22E3-8254-95F0-AB182C042E76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6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921696" y="4191533"/>
            <a:ext cx="1060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La </a:t>
            </a:r>
            <a:r>
              <a:rPr lang="es-ES" sz="3600" dirty="0">
                <a:solidFill>
                  <a:schemeClr val="bg1"/>
                </a:solidFill>
              </a:rPr>
              <a:t>programación, la automatización y los datos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1298B4-110F-9B24-384B-F58D20FDBE87}"/>
              </a:ext>
            </a:extLst>
          </p:cNvPr>
          <p:cNvSpPr txBox="1"/>
          <p:nvPr/>
        </p:nvSpPr>
        <p:spPr>
          <a:xfrm>
            <a:off x="1085798" y="492329"/>
            <a:ext cx="7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Que perfiles se necesitan en…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C5B7679-ADA0-72F3-3C31-1E136EEDE61C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F76A8DEA-22E3-8254-95F0-AB182C042E76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ráfico 2" descr="Inteligencia artificial contorno">
            <a:extLst>
              <a:ext uri="{FF2B5EF4-FFF2-40B4-BE49-F238E27FC236}">
                <a16:creationId xmlns:a16="http://schemas.microsoft.com/office/drawing/2014/main" id="{6EA5D98F-E587-9477-D831-0A767319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6057" y="3265780"/>
            <a:ext cx="1434505" cy="14345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74243F-4075-CB7B-96F7-8DDC9D7143F8}"/>
              </a:ext>
            </a:extLst>
          </p:cNvPr>
          <p:cNvSpPr txBox="1"/>
          <p:nvPr/>
        </p:nvSpPr>
        <p:spPr>
          <a:xfrm>
            <a:off x="4208348" y="4700285"/>
            <a:ext cx="3649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IA y Robótica: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Programadores RPA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Analistas y diseñadores de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Especialistas Machine </a:t>
            </a:r>
            <a:r>
              <a:rPr lang="es-ES" sz="2400" dirty="0" err="1"/>
              <a:t>Learning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Especialistas Deep </a:t>
            </a:r>
            <a:r>
              <a:rPr lang="es-ES" sz="2400" dirty="0" err="1"/>
              <a:t>Learning</a:t>
            </a:r>
            <a:r>
              <a:rPr lang="es-E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Programadores Python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Filólogos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Filósofos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Matemáticos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Físicos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6" name="Gráfico 5" descr="Base de datos contorno">
            <a:extLst>
              <a:ext uri="{FF2B5EF4-FFF2-40B4-BE49-F238E27FC236}">
                <a16:creationId xmlns:a16="http://schemas.microsoft.com/office/drawing/2014/main" id="{9B9F8674-8FCE-AAB9-288C-068206FBD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8644" y="3265780"/>
            <a:ext cx="1310007" cy="13100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6D42932-0A1C-EBB1-C799-F16E019808B1}"/>
              </a:ext>
            </a:extLst>
          </p:cNvPr>
          <p:cNvSpPr txBox="1"/>
          <p:nvPr/>
        </p:nvSpPr>
        <p:spPr>
          <a:xfrm>
            <a:off x="10667044" y="4700285"/>
            <a:ext cx="4420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Big Data: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Data </a:t>
            </a:r>
            <a:r>
              <a:rPr lang="es-ES" sz="2400" dirty="0" err="1"/>
              <a:t>Builders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Data </a:t>
            </a:r>
            <a:r>
              <a:rPr lang="es-ES" sz="2400" dirty="0" err="1"/>
              <a:t>Sciences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Matemáticos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Analistas de bases de datos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Especialistas Lenguaje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8923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203975" y="4687573"/>
            <a:ext cx="921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Nuevos empleos y formas de trabajar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31E923-BA04-317D-ABE4-460EDF1C2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450441"/>
              </p:ext>
            </p:extLst>
          </p:nvPr>
        </p:nvGraphicFramePr>
        <p:xfrm>
          <a:off x="3904342" y="1372809"/>
          <a:ext cx="11117943" cy="785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3270D10-032B-BFE2-94A8-EE2EC643FE85}"/>
              </a:ext>
            </a:extLst>
          </p:cNvPr>
          <p:cNvSpPr txBox="1"/>
          <p:nvPr/>
        </p:nvSpPr>
        <p:spPr>
          <a:xfrm>
            <a:off x="1129341" y="295591"/>
            <a:ext cx="709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Perfiles híbridos, con gran capacidad de aprender a aprender</a:t>
            </a:r>
          </a:p>
        </p:txBody>
      </p:sp>
    </p:spTree>
    <p:extLst>
      <p:ext uri="{BB962C8B-B14F-4D97-AF65-F5344CB8AC3E}">
        <p14:creationId xmlns:p14="http://schemas.microsoft.com/office/powerpoint/2010/main" val="63586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985022" y="3741403"/>
            <a:ext cx="1093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Nuevos empleos y formas de trabajar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F68CF7-2EA2-0BB0-DFE3-0AABC25B40FF}"/>
              </a:ext>
            </a:extLst>
          </p:cNvPr>
          <p:cNvSpPr txBox="1"/>
          <p:nvPr/>
        </p:nvSpPr>
        <p:spPr>
          <a:xfrm>
            <a:off x="1633555" y="613599"/>
            <a:ext cx="7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Modelos flexibles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833781-9AB9-EB29-CC21-07FAF53AD9ED}"/>
              </a:ext>
            </a:extLst>
          </p:cNvPr>
          <p:cNvSpPr txBox="1"/>
          <p:nvPr/>
        </p:nvSpPr>
        <p:spPr>
          <a:xfrm>
            <a:off x="3588041" y="3591360"/>
            <a:ext cx="424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ELEMENTOS QUE TIENE QUE TENER LA FLEXIBILIDAD</a:t>
            </a:r>
          </a:p>
        </p:txBody>
      </p:sp>
      <p:pic>
        <p:nvPicPr>
          <p:cNvPr id="6" name="Gráfico 25" descr="Diagrama de Venn">
            <a:extLst>
              <a:ext uri="{FF2B5EF4-FFF2-40B4-BE49-F238E27FC236}">
                <a16:creationId xmlns:a16="http://schemas.microsoft.com/office/drawing/2014/main" id="{C97BA02E-1593-DA46-33CF-EDB06EE70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5306" y="3154109"/>
            <a:ext cx="1566469" cy="15664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537343-6929-D75B-5DDF-842DDA5CDF9C}"/>
              </a:ext>
            </a:extLst>
          </p:cNvPr>
          <p:cNvSpPr txBox="1"/>
          <p:nvPr/>
        </p:nvSpPr>
        <p:spPr>
          <a:xfrm>
            <a:off x="3999537" y="4893908"/>
            <a:ext cx="3596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AUTONOMIA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CONFIANZA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COMUNICACIÓN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COMPROMISO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PRODUCTIVIDAD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RESPONSABILIDAD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TRABAJAR POR OBJETIVOS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3D5A97-30DB-331A-3496-E86102782A98}"/>
              </a:ext>
            </a:extLst>
          </p:cNvPr>
          <p:cNvSpPr txBox="1"/>
          <p:nvPr/>
        </p:nvSpPr>
        <p:spPr>
          <a:xfrm>
            <a:off x="12502116" y="3659638"/>
            <a:ext cx="329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PORCENTAJE ÓPTIMO DE TELETRABAJO</a:t>
            </a:r>
          </a:p>
        </p:txBody>
      </p:sp>
      <p:pic>
        <p:nvPicPr>
          <p:cNvPr id="23" name="Gráfico 31" descr="Centro de llamadas">
            <a:extLst>
              <a:ext uri="{FF2B5EF4-FFF2-40B4-BE49-F238E27FC236}">
                <a16:creationId xmlns:a16="http://schemas.microsoft.com/office/drawing/2014/main" id="{F818FEBA-A1FC-0765-3D12-9E2630BAA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6108" y="3154110"/>
            <a:ext cx="1566469" cy="156646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4A759E3-DE30-615B-892B-3C158F906ADC}"/>
              </a:ext>
            </a:extLst>
          </p:cNvPr>
          <p:cNvSpPr txBox="1"/>
          <p:nvPr/>
        </p:nvSpPr>
        <p:spPr>
          <a:xfrm>
            <a:off x="12188849" y="4950523"/>
            <a:ext cx="4829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LA REGULACIÓN ES MALA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RACIONALIDAD PARA EVITAR LOS EXCESIVOS MECANISMOS DE CONTROL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LA PANDEMIA ES UN ESCENARIO EXCEPCIONAL HAY QUE ENCONTRAR UN ESCENARIO SOSTENIBLE, HABITUAL Y COTIDIANO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DEPENDE DE LAS POSICIONES Y SUS ACTIVIDADES</a:t>
            </a:r>
          </a:p>
        </p:txBody>
      </p:sp>
    </p:spTree>
    <p:extLst>
      <p:ext uri="{BB962C8B-B14F-4D97-AF65-F5344CB8AC3E}">
        <p14:creationId xmlns:p14="http://schemas.microsoft.com/office/powerpoint/2010/main" val="244641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985022" y="3741403"/>
            <a:ext cx="1093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Nuevos empleos y formas de trabajar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F68CF7-2EA2-0BB0-DFE3-0AABC25B40FF}"/>
              </a:ext>
            </a:extLst>
          </p:cNvPr>
          <p:cNvSpPr txBox="1"/>
          <p:nvPr/>
        </p:nvSpPr>
        <p:spPr>
          <a:xfrm>
            <a:off x="1633555" y="613599"/>
            <a:ext cx="7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Modelos flexibles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F292BB-4344-4E26-2101-45AB4370E248}"/>
              </a:ext>
            </a:extLst>
          </p:cNvPr>
          <p:cNvSpPr txBox="1"/>
          <p:nvPr/>
        </p:nvSpPr>
        <p:spPr>
          <a:xfrm>
            <a:off x="3075951" y="3064674"/>
            <a:ext cx="422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REQUISITOS PREVIOS PARA PODER IMPLEMENTAR MEDIDAS</a:t>
            </a:r>
          </a:p>
        </p:txBody>
      </p:sp>
      <p:pic>
        <p:nvPicPr>
          <p:cNvPr id="14" name="Gráfico 27" descr="Maletín">
            <a:extLst>
              <a:ext uri="{FF2B5EF4-FFF2-40B4-BE49-F238E27FC236}">
                <a16:creationId xmlns:a16="http://schemas.microsoft.com/office/drawing/2014/main" id="{CF5367A8-E136-8331-8014-A93CEB7F5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3555" y="2824314"/>
            <a:ext cx="1219363" cy="121936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3DFBB95-156E-2579-A20F-D2DA08BBF3ED}"/>
              </a:ext>
            </a:extLst>
          </p:cNvPr>
          <p:cNvSpPr txBox="1"/>
          <p:nvPr/>
        </p:nvSpPr>
        <p:spPr>
          <a:xfrm>
            <a:off x="3075951" y="4515127"/>
            <a:ext cx="4757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DEBATE INTERNO PREVIO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ANALISIS DE TODAS LAS MEDIDAS DE FLEXIBILIDAD Y CONCILIACION POSIBLES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COMENZAR CON POCAS MEDIDAS E IR CRECIENDO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PREPARAR MUY BIEN TODOS LOS REQUISITOS TECNICOS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MUCHAS FORMACION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27CB7E2-AF78-9B49-09ED-CF435EE477BD}"/>
              </a:ext>
            </a:extLst>
          </p:cNvPr>
          <p:cNvSpPr txBox="1"/>
          <p:nvPr/>
        </p:nvSpPr>
        <p:spPr>
          <a:xfrm>
            <a:off x="13093404" y="3089804"/>
            <a:ext cx="329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INVERSIÓN REALIZADA EN FLEXIBILIDAD</a:t>
            </a:r>
          </a:p>
        </p:txBody>
      </p:sp>
      <p:pic>
        <p:nvPicPr>
          <p:cNvPr id="19" name="Gráfico 28" descr="Euro">
            <a:extLst>
              <a:ext uri="{FF2B5EF4-FFF2-40B4-BE49-F238E27FC236}">
                <a16:creationId xmlns:a16="http://schemas.microsoft.com/office/drawing/2014/main" id="{19D0F5B1-5150-C056-4084-EFA2A99BE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2153" y="3022971"/>
            <a:ext cx="1020706" cy="102070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F94B82-1045-345F-6CBA-6D05D8F064C0}"/>
              </a:ext>
            </a:extLst>
          </p:cNvPr>
          <p:cNvSpPr txBox="1"/>
          <p:nvPr/>
        </p:nvSpPr>
        <p:spPr>
          <a:xfrm>
            <a:off x="12682859" y="4495576"/>
            <a:ext cx="38330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INVERSION SUFICIENTE EN TECNOLOGÍA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ESPACIOS COLABORATIVOS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ESTILO DE LIDERAZGO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FORMACION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NO SOLO HAY QUE CONECTAR A LAS PERSONAS, SINO TAMBIÉN LOS PROYECTOS CON LAS PERSONAS.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sz="2400" dirty="0"/>
              <a:t>LLEVAR LA OFICINA A CASA</a:t>
            </a:r>
          </a:p>
        </p:txBody>
      </p:sp>
    </p:spTree>
    <p:extLst>
      <p:ext uri="{BB962C8B-B14F-4D97-AF65-F5344CB8AC3E}">
        <p14:creationId xmlns:p14="http://schemas.microsoft.com/office/powerpoint/2010/main" val="156643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F3FED8-A086-4FCB-B85B-37C00DCF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10292715"/>
          </a:xfrm>
          <a:prstGeom prst="rect">
            <a:avLst/>
          </a:prstGeom>
          <a:solidFill>
            <a:srgbClr val="0E06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507AA38-03BA-4F7D-A595-F608CE391F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11" y="4740943"/>
            <a:ext cx="4891171" cy="8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2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46EBE17E-ECF2-564C-A4B5-AB09E53955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F0A00F53-7420-1584-09F0-3A33EF59604B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BCD6331-601F-3815-2CBB-5408DA2EC1B4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9A9562-582D-B863-8F7E-B7097A195E3D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FAB64FB-19DF-AC21-EEE7-5EE3F34E08E6}"/>
              </a:ext>
            </a:extLst>
          </p:cNvPr>
          <p:cNvSpPr/>
          <p:nvPr/>
        </p:nvSpPr>
        <p:spPr>
          <a:xfrm rot="16200000">
            <a:off x="-4744674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4F3CF-B873-96A7-A7CE-E4C87739F765}"/>
              </a:ext>
            </a:extLst>
          </p:cNvPr>
          <p:cNvSpPr txBox="1"/>
          <p:nvPr/>
        </p:nvSpPr>
        <p:spPr>
          <a:xfrm rot="16200000">
            <a:off x="-4425744" y="4515299"/>
            <a:ext cx="963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Sect</a:t>
            </a:r>
            <a:r>
              <a:rPr lang="es-ES" sz="4000" dirty="0">
                <a:solidFill>
                  <a:schemeClr val="bg1"/>
                </a:solidFill>
              </a:rPr>
              <a:t>or de la Economía y la industria digital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E2D277-A721-FBA5-4E7B-9DBE6FA9BB46}"/>
              </a:ext>
            </a:extLst>
          </p:cNvPr>
          <p:cNvSpPr txBox="1"/>
          <p:nvPr/>
        </p:nvSpPr>
        <p:spPr>
          <a:xfrm>
            <a:off x="1510345" y="583793"/>
            <a:ext cx="39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Puntos clave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48F4BCF-214C-DFDD-8E76-36B1118F4634}"/>
              </a:ext>
            </a:extLst>
          </p:cNvPr>
          <p:cNvSpPr/>
          <p:nvPr/>
        </p:nvSpPr>
        <p:spPr>
          <a:xfrm>
            <a:off x="1510345" y="2358189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transformación digital de las Empresas en Europa presenta un enorme potencial de crecimiento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6037EB6-D9A9-7417-57D8-A0519B5746C8}"/>
              </a:ext>
            </a:extLst>
          </p:cNvPr>
          <p:cNvSpPr/>
          <p:nvPr/>
        </p:nvSpPr>
        <p:spPr>
          <a:xfrm>
            <a:off x="1809129" y="5230729"/>
            <a:ext cx="2135222" cy="14658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1ª.- Uso de servicios en la nube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92D97EB-AC15-BE06-BB6B-BFF1301B9CA8}"/>
              </a:ext>
            </a:extLst>
          </p:cNvPr>
          <p:cNvSpPr/>
          <p:nvPr/>
        </p:nvSpPr>
        <p:spPr>
          <a:xfrm>
            <a:off x="1809129" y="6890084"/>
            <a:ext cx="2046992" cy="14658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2ª.- Uso de herramientas *ERP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7441E9A-4642-4591-BEEB-2FE57B1DAD24}"/>
              </a:ext>
            </a:extLst>
          </p:cNvPr>
          <p:cNvSpPr/>
          <p:nvPr/>
        </p:nvSpPr>
        <p:spPr>
          <a:xfrm>
            <a:off x="1720896" y="8644873"/>
            <a:ext cx="2223455" cy="14658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3ª.- Contratación de especialistas TIC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6DBF2E-3763-C68E-340B-D39533F17BFB}"/>
              </a:ext>
            </a:extLst>
          </p:cNvPr>
          <p:cNvSpPr txBox="1"/>
          <p:nvPr/>
        </p:nvSpPr>
        <p:spPr>
          <a:xfrm>
            <a:off x="9550278" y="9377797"/>
            <a:ext cx="6328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*ERP</a:t>
            </a:r>
            <a:r>
              <a:rPr lang="es-ES" sz="12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son las siglas en inglés de </a:t>
            </a:r>
            <a:r>
              <a:rPr lang="es-ES" sz="12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enterprise</a:t>
            </a:r>
            <a:r>
              <a:rPr lang="es-ES" sz="12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resource</a:t>
            </a:r>
            <a:r>
              <a:rPr lang="es-ES" sz="12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planning</a:t>
            </a:r>
            <a:r>
              <a:rPr lang="es-ES" sz="12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En otras palabras, se trata de sistemas de información que integran y gestionan muchos de los negocios o empresas vinculados con las operaciones de producción y distribución de productos, ya sean estos bienes o servicios.</a:t>
            </a:r>
            <a:endParaRPr lang="es-ES" sz="1200" dirty="0"/>
          </a:p>
        </p:txBody>
      </p:sp>
      <p:pic>
        <p:nvPicPr>
          <p:cNvPr id="18" name="Gráfico 17" descr="Flecha: recto contorno">
            <a:extLst>
              <a:ext uri="{FF2B5EF4-FFF2-40B4-BE49-F238E27FC236}">
                <a16:creationId xmlns:a16="http://schemas.microsoft.com/office/drawing/2014/main" id="{20F65030-C3A7-3833-4896-40079EF0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5807" y="2410867"/>
            <a:ext cx="2070334" cy="2070334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9B8AA6CC-EAA5-EB47-030F-DB219049D1C6}"/>
              </a:ext>
            </a:extLst>
          </p:cNvPr>
          <p:cNvSpPr/>
          <p:nvPr/>
        </p:nvSpPr>
        <p:spPr>
          <a:xfrm>
            <a:off x="7230740" y="3928608"/>
            <a:ext cx="4573602" cy="4704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Encontrar nuevas formas de conectar organizaciones, personas, activos físicos y procesos, para desarrollar nuevos  productos, servicios, mercados o modelos de negocio</a:t>
            </a:r>
          </a:p>
        </p:txBody>
      </p:sp>
      <p:pic>
        <p:nvPicPr>
          <p:cNvPr id="23" name="Gráfico 22" descr="Flecha: recto contorno">
            <a:extLst>
              <a:ext uri="{FF2B5EF4-FFF2-40B4-BE49-F238E27FC236}">
                <a16:creationId xmlns:a16="http://schemas.microsoft.com/office/drawing/2014/main" id="{913ABA14-9073-D7D1-C14B-ED806BC9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2548942" y="2358189"/>
            <a:ext cx="2070334" cy="2070334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A3169374-E2D7-6A5F-9182-7707D3DC2D7E}"/>
              </a:ext>
            </a:extLst>
          </p:cNvPr>
          <p:cNvSpPr/>
          <p:nvPr/>
        </p:nvSpPr>
        <p:spPr>
          <a:xfrm>
            <a:off x="14684351" y="2166134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Satisfacer las necesidades emergentes de ciudadanos y clientes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98439A3-2D06-96D9-7B78-30C90075E76A}"/>
              </a:ext>
            </a:extLst>
          </p:cNvPr>
          <p:cNvSpPr txBox="1"/>
          <p:nvPr/>
        </p:nvSpPr>
        <p:spPr>
          <a:xfrm>
            <a:off x="6923515" y="2706609"/>
            <a:ext cx="525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r>
              <a:rPr lang="es-ES" sz="2800" dirty="0"/>
              <a:t>ECONOMIA E INDUSTRIA DIGITAL</a:t>
            </a:r>
          </a:p>
        </p:txBody>
      </p:sp>
      <p:pic>
        <p:nvPicPr>
          <p:cNvPr id="27" name="Gráfico 26" descr="Aprendizaje remoto de matemáticas con relleno sólido">
            <a:extLst>
              <a:ext uri="{FF2B5EF4-FFF2-40B4-BE49-F238E27FC236}">
                <a16:creationId xmlns:a16="http://schemas.microsoft.com/office/drawing/2014/main" id="{5789988A-092F-DCCE-F2B3-331EE8E8A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4905" y="7095369"/>
            <a:ext cx="914400" cy="914400"/>
          </a:xfrm>
          <a:prstGeom prst="rect">
            <a:avLst/>
          </a:prstGeom>
        </p:spPr>
      </p:pic>
      <p:pic>
        <p:nvPicPr>
          <p:cNvPr id="29" name="Gráfico 28" descr="Cargar con relleno sólido">
            <a:extLst>
              <a:ext uri="{FF2B5EF4-FFF2-40B4-BE49-F238E27FC236}">
                <a16:creationId xmlns:a16="http://schemas.microsoft.com/office/drawing/2014/main" id="{C38CE8EE-7405-D1B9-0AA0-89BDEF21F1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0195" y="5506452"/>
            <a:ext cx="914400" cy="914400"/>
          </a:xfrm>
          <a:prstGeom prst="rect">
            <a:avLst/>
          </a:prstGeom>
        </p:spPr>
      </p:pic>
      <p:pic>
        <p:nvPicPr>
          <p:cNvPr id="31" name="Gráfico 30" descr="Grupo de personas con relleno sólido">
            <a:extLst>
              <a:ext uri="{FF2B5EF4-FFF2-40B4-BE49-F238E27FC236}">
                <a16:creationId xmlns:a16="http://schemas.microsoft.com/office/drawing/2014/main" id="{27BE3B2B-E4E0-261A-A601-009EF2E9D9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72000" y="2936155"/>
            <a:ext cx="914400" cy="914400"/>
          </a:xfrm>
          <a:prstGeom prst="rect">
            <a:avLst/>
          </a:prstGeom>
        </p:spPr>
      </p:pic>
      <p:pic>
        <p:nvPicPr>
          <p:cNvPr id="33" name="Gráfico 32" descr="Perfil de mujer con relleno sólido">
            <a:extLst>
              <a:ext uri="{FF2B5EF4-FFF2-40B4-BE49-F238E27FC236}">
                <a16:creationId xmlns:a16="http://schemas.microsoft.com/office/drawing/2014/main" id="{BB7C92B5-CCD1-1CAA-A837-F7074B4CBB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31409" y="8880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46EBE17E-ECF2-564C-A4B5-AB09E53955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F0A00F53-7420-1584-09F0-3A33EF59604B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BCD6331-601F-3815-2CBB-5408DA2EC1B4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9A9562-582D-B863-8F7E-B7097A195E3D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FAB64FB-19DF-AC21-EEE7-5EE3F34E08E6}"/>
              </a:ext>
            </a:extLst>
          </p:cNvPr>
          <p:cNvSpPr/>
          <p:nvPr/>
        </p:nvSpPr>
        <p:spPr>
          <a:xfrm rot="16200000">
            <a:off x="-4744674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4F3CF-B873-96A7-A7CE-E4C87739F765}"/>
              </a:ext>
            </a:extLst>
          </p:cNvPr>
          <p:cNvSpPr txBox="1"/>
          <p:nvPr/>
        </p:nvSpPr>
        <p:spPr>
          <a:xfrm rot="16200000">
            <a:off x="-4425744" y="4515299"/>
            <a:ext cx="963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Sect</a:t>
            </a:r>
            <a:r>
              <a:rPr lang="es-ES" sz="4000" dirty="0">
                <a:solidFill>
                  <a:schemeClr val="bg1"/>
                </a:solidFill>
              </a:rPr>
              <a:t>or de la Economía y la industria digital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E2D277-A721-FBA5-4E7B-9DBE6FA9BB46}"/>
              </a:ext>
            </a:extLst>
          </p:cNvPr>
          <p:cNvSpPr txBox="1"/>
          <p:nvPr/>
        </p:nvSpPr>
        <p:spPr>
          <a:xfrm>
            <a:off x="1510345" y="583793"/>
            <a:ext cx="39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Estructura Paritaria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48F4BCF-214C-DFDD-8E76-36B1118F4634}"/>
              </a:ext>
            </a:extLst>
          </p:cNvPr>
          <p:cNvSpPr/>
          <p:nvPr/>
        </p:nvSpPr>
        <p:spPr>
          <a:xfrm>
            <a:off x="1286356" y="4428523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Propuestas de evolución del marco regulatorio  de la formación profesional para el empleo</a:t>
            </a:r>
          </a:p>
        </p:txBody>
      </p:sp>
      <p:pic>
        <p:nvPicPr>
          <p:cNvPr id="18" name="Gráfico 17" descr="Flecha: recto contorno">
            <a:extLst>
              <a:ext uri="{FF2B5EF4-FFF2-40B4-BE49-F238E27FC236}">
                <a16:creationId xmlns:a16="http://schemas.microsoft.com/office/drawing/2014/main" id="{20F65030-C3A7-3833-4896-40079EF0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19487">
            <a:off x="3888056" y="2815388"/>
            <a:ext cx="2070334" cy="2070334"/>
          </a:xfrm>
          <a:prstGeom prst="rect">
            <a:avLst/>
          </a:prstGeom>
        </p:spPr>
      </p:pic>
      <p:pic>
        <p:nvPicPr>
          <p:cNvPr id="23" name="Gráfico 22" descr="Flecha: recto contorno">
            <a:extLst>
              <a:ext uri="{FF2B5EF4-FFF2-40B4-BE49-F238E27FC236}">
                <a16:creationId xmlns:a16="http://schemas.microsoft.com/office/drawing/2014/main" id="{913ABA14-9073-D7D1-C14B-ED806BC9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28267">
            <a:off x="6287058" y="3868643"/>
            <a:ext cx="2070334" cy="2070334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A3169374-E2D7-6A5F-9182-7707D3DC2D7E}"/>
              </a:ext>
            </a:extLst>
          </p:cNvPr>
          <p:cNvSpPr/>
          <p:nvPr/>
        </p:nvSpPr>
        <p:spPr>
          <a:xfrm>
            <a:off x="5041186" y="6016482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Proyectos e iniciativas de formación sobre tecnologías concretas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98439A3-2D06-96D9-7B78-30C90075E76A}"/>
              </a:ext>
            </a:extLst>
          </p:cNvPr>
          <p:cNvSpPr txBox="1"/>
          <p:nvPr/>
        </p:nvSpPr>
        <p:spPr>
          <a:xfrm>
            <a:off x="6855403" y="2040836"/>
            <a:ext cx="525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ESTRUCTURA PARITARIA</a:t>
            </a:r>
          </a:p>
          <a:p>
            <a:pPr algn="ctr"/>
            <a:r>
              <a:rPr lang="es-ES" sz="3600" dirty="0"/>
              <a:t>ECONOMIA E INDUSTRIA DIGITAL</a:t>
            </a:r>
          </a:p>
        </p:txBody>
      </p:sp>
      <p:pic>
        <p:nvPicPr>
          <p:cNvPr id="2" name="Gráfico 1" descr="Flecha: recto contorno">
            <a:extLst>
              <a:ext uri="{FF2B5EF4-FFF2-40B4-BE49-F238E27FC236}">
                <a16:creationId xmlns:a16="http://schemas.microsoft.com/office/drawing/2014/main" id="{5D127647-EC9C-A4D5-505A-C1F9D374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05800">
            <a:off x="8753299" y="3902337"/>
            <a:ext cx="2070334" cy="207033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71DFD9D-508D-CB5D-0B11-DCDA1997FE7B}"/>
              </a:ext>
            </a:extLst>
          </p:cNvPr>
          <p:cNvSpPr/>
          <p:nvPr/>
        </p:nvSpPr>
        <p:spPr>
          <a:xfrm>
            <a:off x="9144000" y="6016481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Modelo de recogida de necesidades formativas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A86FC7D-C83C-F089-9C18-9278F7F7CEBE}"/>
              </a:ext>
            </a:extLst>
          </p:cNvPr>
          <p:cNvSpPr/>
          <p:nvPr/>
        </p:nvSpPr>
        <p:spPr>
          <a:xfrm>
            <a:off x="12645559" y="5344810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 de Referencia Sectorial</a:t>
            </a:r>
          </a:p>
        </p:txBody>
      </p:sp>
      <p:pic>
        <p:nvPicPr>
          <p:cNvPr id="17" name="Gráfico 16" descr="Flecha: recto contorno">
            <a:extLst>
              <a:ext uri="{FF2B5EF4-FFF2-40B4-BE49-F238E27FC236}">
                <a16:creationId xmlns:a16="http://schemas.microsoft.com/office/drawing/2014/main" id="{13A2C38C-680A-ADFE-CFDB-F65D6D04D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560536">
            <a:off x="11658427" y="3368779"/>
            <a:ext cx="2070334" cy="2070334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2C4970B1-8DE2-0E05-BB75-9759A70B1F16}"/>
              </a:ext>
            </a:extLst>
          </p:cNvPr>
          <p:cNvSpPr/>
          <p:nvPr/>
        </p:nvSpPr>
        <p:spPr>
          <a:xfrm>
            <a:off x="15225820" y="3201301"/>
            <a:ext cx="2644560" cy="2454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Comunicación e información</a:t>
            </a:r>
          </a:p>
        </p:txBody>
      </p:sp>
      <p:pic>
        <p:nvPicPr>
          <p:cNvPr id="20" name="Gráfico 19" descr="Flecha: recto contorno">
            <a:extLst>
              <a:ext uri="{FF2B5EF4-FFF2-40B4-BE49-F238E27FC236}">
                <a16:creationId xmlns:a16="http://schemas.microsoft.com/office/drawing/2014/main" id="{7EA17B0F-3125-D4F2-87F2-32E181938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94523">
            <a:off x="13242997" y="2255310"/>
            <a:ext cx="2070334" cy="20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46EBE17E-ECF2-564C-A4B5-AB09E53955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F0A00F53-7420-1584-09F0-3A33EF59604B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BCD6331-601F-3815-2CBB-5408DA2EC1B4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9A9562-582D-B863-8F7E-B7097A195E3D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FAB64FB-19DF-AC21-EEE7-5EE3F34E08E6}"/>
              </a:ext>
            </a:extLst>
          </p:cNvPr>
          <p:cNvSpPr/>
          <p:nvPr/>
        </p:nvSpPr>
        <p:spPr>
          <a:xfrm rot="16200000">
            <a:off x="-4744674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4F3CF-B873-96A7-A7CE-E4C87739F765}"/>
              </a:ext>
            </a:extLst>
          </p:cNvPr>
          <p:cNvSpPr txBox="1"/>
          <p:nvPr/>
        </p:nvSpPr>
        <p:spPr>
          <a:xfrm rot="16200000">
            <a:off x="-4425744" y="4515299"/>
            <a:ext cx="963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Sect</a:t>
            </a:r>
            <a:r>
              <a:rPr lang="es-ES" sz="4000" dirty="0">
                <a:solidFill>
                  <a:schemeClr val="bg1"/>
                </a:solidFill>
              </a:rPr>
              <a:t>or de la Economía y la industria digital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E2D277-A721-FBA5-4E7B-9DBE6FA9BB46}"/>
              </a:ext>
            </a:extLst>
          </p:cNvPr>
          <p:cNvSpPr txBox="1"/>
          <p:nvPr/>
        </p:nvSpPr>
        <p:spPr>
          <a:xfrm>
            <a:off x="1510345" y="583793"/>
            <a:ext cx="3940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Datos,datos,datos</a:t>
            </a:r>
            <a:r>
              <a:rPr lang="es-ES" sz="2800" dirty="0"/>
              <a:t>: estamos en un sector con una crecimiento y transformación continuo</a:t>
            </a:r>
          </a:p>
        </p:txBody>
      </p:sp>
      <p:pic>
        <p:nvPicPr>
          <p:cNvPr id="13" name="Imagen 1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ECA9BE5B-B27E-099B-AF07-8B1D61BE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41" y="4976964"/>
            <a:ext cx="4546600" cy="4279900"/>
          </a:xfrm>
          <a:prstGeom prst="rect">
            <a:avLst/>
          </a:prstGeom>
        </p:spPr>
      </p:pic>
      <p:pic>
        <p:nvPicPr>
          <p:cNvPr id="16" name="Imagen 15" descr="Gráfico&#10;&#10;Descripción generada automáticamente">
            <a:extLst>
              <a:ext uri="{FF2B5EF4-FFF2-40B4-BE49-F238E27FC236}">
                <a16:creationId xmlns:a16="http://schemas.microsoft.com/office/drawing/2014/main" id="{8FCFD946-2CAE-EDC9-2E5C-18956B2F4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14" y="4976964"/>
            <a:ext cx="4850554" cy="4279900"/>
          </a:xfrm>
          <a:prstGeom prst="rect">
            <a:avLst/>
          </a:prstGeom>
        </p:spPr>
      </p:pic>
      <p:pic>
        <p:nvPicPr>
          <p:cNvPr id="27" name="Imagen 2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98D7202-67F0-7986-AA25-F33845802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882" y="286196"/>
            <a:ext cx="4436318" cy="4448373"/>
          </a:xfrm>
          <a:prstGeom prst="rect">
            <a:avLst/>
          </a:prstGeom>
        </p:spPr>
      </p:pic>
      <p:pic>
        <p:nvPicPr>
          <p:cNvPr id="31" name="Imagen 30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1CE508F-2E95-1681-4E7D-5ADA667A9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82" y="583793"/>
            <a:ext cx="4546600" cy="4279900"/>
          </a:xfrm>
          <a:prstGeom prst="rect">
            <a:avLst/>
          </a:prstGeom>
        </p:spPr>
      </p:pic>
      <p:pic>
        <p:nvPicPr>
          <p:cNvPr id="33" name="Imagen 3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2A6DE1D-61AF-57AE-2C0C-1464EE649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63" y="4938864"/>
            <a:ext cx="4546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0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939228" y="3350084"/>
            <a:ext cx="1456335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3555" marR="5080">
              <a:lnSpc>
                <a:spcPct val="100000"/>
              </a:lnSpc>
              <a:spcBef>
                <a:spcPts val="100"/>
              </a:spcBef>
            </a:pPr>
            <a:endParaRPr lang="es-ES" sz="2800" spc="16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13555" marR="5080">
              <a:lnSpc>
                <a:spcPct val="100000"/>
              </a:lnSpc>
              <a:spcBef>
                <a:spcPts val="100"/>
              </a:spcBef>
            </a:pPr>
            <a:endParaRPr lang="es-ES" sz="2800" spc="16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4B9EC2-28E1-690C-C2AF-A2287B190125}"/>
              </a:ext>
            </a:extLst>
          </p:cNvPr>
          <p:cNvSpPr txBox="1"/>
          <p:nvPr/>
        </p:nvSpPr>
        <p:spPr>
          <a:xfrm>
            <a:off x="2007650" y="691554"/>
            <a:ext cx="3940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¿Cuántas vacantes hay en nuestro Sector?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425744" y="4561466"/>
            <a:ext cx="963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pic>
        <p:nvPicPr>
          <p:cNvPr id="9" name="Imagen 8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4DD2F01F-2705-8091-2524-85587D107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62" y="2660639"/>
            <a:ext cx="13500739" cy="577296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8B8BA07-1572-A0FC-5790-2BFA79EFB0DE}"/>
              </a:ext>
            </a:extLst>
          </p:cNvPr>
          <p:cNvSpPr txBox="1"/>
          <p:nvPr/>
        </p:nvSpPr>
        <p:spPr>
          <a:xfrm>
            <a:off x="12706492" y="2706415"/>
            <a:ext cx="4272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Según el informe “Estado del mercado laboral en España”, el 11% de las vacantes que se produjeron en ese año se correspondía con el sector de la informática y las telecomunicaciones. En concreto </a:t>
            </a:r>
            <a:r>
              <a:rPr lang="es-ES" sz="3600" b="1" dirty="0"/>
              <a:t>164.539</a:t>
            </a:r>
            <a:r>
              <a:rPr lang="es-ES" sz="2800" b="1" dirty="0"/>
              <a:t> </a:t>
            </a:r>
            <a:r>
              <a:rPr lang="es-ES" sz="2800" dirty="0"/>
              <a:t>vacantes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3591F06-D9B7-7D5A-8086-0DDA5A63F862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771D2F3-F567-D2EF-5326-3A72BF4B142A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614F249-0146-8573-6112-A37CA224AE6B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40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939228" y="3350084"/>
            <a:ext cx="1456335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3555" marR="5080">
              <a:lnSpc>
                <a:spcPct val="100000"/>
              </a:lnSpc>
              <a:spcBef>
                <a:spcPts val="100"/>
              </a:spcBef>
            </a:pPr>
            <a:endParaRPr lang="es-ES" sz="2800" spc="16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13555" marR="5080">
              <a:lnSpc>
                <a:spcPct val="100000"/>
              </a:lnSpc>
              <a:spcBef>
                <a:spcPts val="100"/>
              </a:spcBef>
            </a:pPr>
            <a:endParaRPr lang="es-ES" sz="2800" spc="16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4674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r>
              <a:rPr lang="es-ES" sz="4800" dirty="0">
                <a:solidFill>
                  <a:schemeClr val="bg1"/>
                </a:solidFill>
              </a:rPr>
              <a:t> Oportunidades del futuro tecnológico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A588277-3DB3-28A1-5D18-00642432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72" y="292462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CA7CA8-2E48-218A-B648-0DC5FFFAD3BA}"/>
              </a:ext>
            </a:extLst>
          </p:cNvPr>
          <p:cNvSpPr txBox="1"/>
          <p:nvPr/>
        </p:nvSpPr>
        <p:spPr>
          <a:xfrm>
            <a:off x="1790503" y="1384879"/>
            <a:ext cx="709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Puesto de trabajo, ocupación en la empresa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80DBF19-90E3-243A-8273-4D3134B3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765" y="195239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114BE90-D0F3-F3F9-5060-DC2642944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22" y="2782840"/>
            <a:ext cx="12199217" cy="5928880"/>
          </a:xfrm>
          <a:prstGeom prst="rect">
            <a:avLst/>
          </a:prstGeom>
        </p:spPr>
      </p:pic>
      <p:pic>
        <p:nvPicPr>
          <p:cNvPr id="4" name="Gráfico 3" descr="Flecha: recto contorno">
            <a:extLst>
              <a:ext uri="{FF2B5EF4-FFF2-40B4-BE49-F238E27FC236}">
                <a16:creationId xmlns:a16="http://schemas.microsoft.com/office/drawing/2014/main" id="{05A1BDC9-5FCE-A42D-5E2A-A1F14DD71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0136">
            <a:off x="13483553" y="3392023"/>
            <a:ext cx="2236433" cy="2278980"/>
          </a:xfrm>
          <a:prstGeom prst="rect">
            <a:avLst/>
          </a:prstGeom>
        </p:spPr>
      </p:pic>
      <p:pic>
        <p:nvPicPr>
          <p:cNvPr id="7" name="Gráfico 6" descr="Flecha: recto contorno">
            <a:extLst>
              <a:ext uri="{FF2B5EF4-FFF2-40B4-BE49-F238E27FC236}">
                <a16:creationId xmlns:a16="http://schemas.microsoft.com/office/drawing/2014/main" id="{D6A4568F-D2F4-0259-7A14-E214B21AC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38859">
            <a:off x="13532937" y="5400836"/>
            <a:ext cx="2278980" cy="227898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F4310983-11F9-B0A2-FB6C-E1D249E4397D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7AC52DF-B59E-60B0-A880-68BE940A1D08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F331550-01AF-78C6-BA8C-F338F8C14377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6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939228" y="3350084"/>
            <a:ext cx="1456335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3555" marR="5080">
              <a:lnSpc>
                <a:spcPct val="100000"/>
              </a:lnSpc>
              <a:spcBef>
                <a:spcPts val="100"/>
              </a:spcBef>
            </a:pPr>
            <a:endParaRPr lang="es-ES" sz="2800" spc="16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13555" marR="5080">
              <a:lnSpc>
                <a:spcPct val="100000"/>
              </a:lnSpc>
              <a:spcBef>
                <a:spcPts val="100"/>
              </a:spcBef>
            </a:pPr>
            <a:endParaRPr lang="es-ES" sz="2800" spc="16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4AF1F1-4F1E-C3BE-A0D5-9526F2C752C6}"/>
              </a:ext>
            </a:extLst>
          </p:cNvPr>
          <p:cNvSpPr txBox="1"/>
          <p:nvPr/>
        </p:nvSpPr>
        <p:spPr>
          <a:xfrm>
            <a:off x="1422681" y="1022752"/>
            <a:ext cx="709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Perfil de los trabajadores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425744" y="4561466"/>
            <a:ext cx="963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40C73A8-A356-C467-8C27-06B635366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67" y="3101641"/>
            <a:ext cx="11998182" cy="40837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769124-C7BA-B7D1-01BD-60E1534839E0}"/>
              </a:ext>
            </a:extLst>
          </p:cNvPr>
          <p:cNvSpPr txBox="1"/>
          <p:nvPr/>
        </p:nvSpPr>
        <p:spPr>
          <a:xfrm>
            <a:off x="1422681" y="6540479"/>
            <a:ext cx="4272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r>
              <a:rPr lang="es-ES" sz="2800" dirty="0"/>
              <a:t>Tres de cada cuatro trabajadores del sector tienen un perfil tecnológico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0CA1210-2887-E758-9559-69E9DAF33E20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1789037-7BC5-0D5C-5C65-C312EF15954B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9F52E5-2886-EEDD-7783-C4D7F2AF1DB5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95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4674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A588277-3DB3-28A1-5D18-00642432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72" y="292462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185E52-26F4-ED8E-1550-58E222B788F6}"/>
              </a:ext>
            </a:extLst>
          </p:cNvPr>
          <p:cNvSpPr txBox="1"/>
          <p:nvPr/>
        </p:nvSpPr>
        <p:spPr>
          <a:xfrm rot="16200000">
            <a:off x="-4444395" y="4404394"/>
            <a:ext cx="963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80DBF19-90E3-243A-8273-4D3134B3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765" y="195239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CE9DC64-2798-8499-7595-EB251659D751}"/>
              </a:ext>
            </a:extLst>
          </p:cNvPr>
          <p:cNvSpPr txBox="1"/>
          <p:nvPr/>
        </p:nvSpPr>
        <p:spPr>
          <a:xfrm>
            <a:off x="1379828" y="1042274"/>
            <a:ext cx="7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Evolución de la contratación</a:t>
            </a:r>
          </a:p>
        </p:txBody>
      </p:sp>
      <p:pic>
        <p:nvPicPr>
          <p:cNvPr id="3" name="Imagen 2" descr="Gráfico, Gráfico de líneas, Gráfico de dispersión&#10;&#10;Descripción generada automáticamente">
            <a:extLst>
              <a:ext uri="{FF2B5EF4-FFF2-40B4-BE49-F238E27FC236}">
                <a16:creationId xmlns:a16="http://schemas.microsoft.com/office/drawing/2014/main" id="{0A1F755F-F9E0-73EE-9956-99D542F77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76" y="2855532"/>
            <a:ext cx="7496024" cy="4557927"/>
          </a:xfrm>
          <a:prstGeom prst="rect">
            <a:avLst/>
          </a:prstGeom>
        </p:spPr>
      </p:pic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8788A51-369A-CE6F-BD26-568BA218C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3090270"/>
            <a:ext cx="7772400" cy="49857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7EDA07-9924-8A03-F758-DBD7ECA7C89B}"/>
              </a:ext>
            </a:extLst>
          </p:cNvPr>
          <p:cNvSpPr txBox="1"/>
          <p:nvPr/>
        </p:nvSpPr>
        <p:spPr>
          <a:xfrm>
            <a:off x="9837371" y="2807395"/>
            <a:ext cx="709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Técnicos de asistencia a usuario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4A87FFF-1EB0-E7AE-38B6-B027E570E9E5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403A1E1-1D9E-88E6-324F-7C79371F973C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A5B65F6-B363-C0F4-5373-5ED3A8D16D11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8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0" y="157074"/>
            <a:ext cx="1447800" cy="42671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DC79F4B-3D16-4FE9-B791-F4D88CE87DE8}"/>
              </a:ext>
            </a:extLst>
          </p:cNvPr>
          <p:cNvSpPr/>
          <p:nvPr/>
        </p:nvSpPr>
        <p:spPr>
          <a:xfrm rot="16200000">
            <a:off x="-4740943" y="4740943"/>
            <a:ext cx="10287000" cy="805114"/>
          </a:xfrm>
          <a:prstGeom prst="rect">
            <a:avLst/>
          </a:prstGeom>
          <a:solidFill>
            <a:srgbClr val="00A19B"/>
          </a:solidFill>
          <a:ln>
            <a:solidFill>
              <a:srgbClr val="00A29C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AA99E8-949A-062E-E21C-F40F7B12C5B6}"/>
              </a:ext>
            </a:extLst>
          </p:cNvPr>
          <p:cNvSpPr txBox="1"/>
          <p:nvPr/>
        </p:nvSpPr>
        <p:spPr>
          <a:xfrm rot="16200000">
            <a:off x="-4425744" y="4577508"/>
            <a:ext cx="963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Oportunidades del futuro tecnológico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1299BB-F86D-AF5A-D8FC-BB46673BD5DE}"/>
              </a:ext>
            </a:extLst>
          </p:cNvPr>
          <p:cNvSpPr txBox="1"/>
          <p:nvPr/>
        </p:nvSpPr>
        <p:spPr>
          <a:xfrm>
            <a:off x="1326429" y="716661"/>
            <a:ext cx="709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Escenario 2022 -2025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9AB7BD-D9D4-E3B4-D8E6-35DDABA66AF8}"/>
              </a:ext>
            </a:extLst>
          </p:cNvPr>
          <p:cNvSpPr txBox="1"/>
          <p:nvPr/>
        </p:nvSpPr>
        <p:spPr>
          <a:xfrm>
            <a:off x="1525145" y="2481826"/>
            <a:ext cx="3704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Si había 2020 </a:t>
            </a:r>
            <a:r>
              <a:rPr lang="es-ES" sz="2800" b="1" dirty="0"/>
              <a:t>164.539 </a:t>
            </a:r>
            <a:r>
              <a:rPr lang="es-ES" sz="2800" dirty="0"/>
              <a:t>vacantes en 2022 tenemos aprox. </a:t>
            </a:r>
            <a:r>
              <a:rPr lang="es-ES" sz="2800" b="1" dirty="0"/>
              <a:t>120.000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56A21D-347E-A419-4AA7-161604FEE860}"/>
              </a:ext>
            </a:extLst>
          </p:cNvPr>
          <p:cNvSpPr txBox="1"/>
          <p:nvPr/>
        </p:nvSpPr>
        <p:spPr>
          <a:xfrm>
            <a:off x="7132304" y="2659503"/>
            <a:ext cx="670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TECNOLOGÍAS:</a:t>
            </a:r>
          </a:p>
          <a:p>
            <a:endParaRPr lang="es-E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Realidad virtual, aumentada e inmersiva……………………………… 2.200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IA y Robótica………………………... 3.500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Cloud……………………………………. 8.500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Gestión de Proyectos……………. 1.000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Big Data……………………………….. 5.000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ERP,CRM,BI………………………….. 3.000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 err="1"/>
              <a:t>Helpdesk</a:t>
            </a:r>
            <a:r>
              <a:rPr lang="es-ES" sz="2400" b="1" dirty="0"/>
              <a:t>……………………………… 2.800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Ciberseguridad……………………. 24.000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 err="1"/>
              <a:t>Sistemas,Hardware</a:t>
            </a:r>
            <a:r>
              <a:rPr lang="es-ES" sz="2400" b="1" dirty="0"/>
              <a:t> y CPD……. 25.000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Telecomunicaciones…………….   5.400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/>
              <a:t>Desarrollo de software……….. 40.000</a:t>
            </a:r>
            <a:endParaRPr lang="es-ES" sz="2000" b="1" dirty="0"/>
          </a:p>
        </p:txBody>
      </p:sp>
      <p:pic>
        <p:nvPicPr>
          <p:cNvPr id="10" name="Gráfico 9" descr="Flecha: recto contorno">
            <a:extLst>
              <a:ext uri="{FF2B5EF4-FFF2-40B4-BE49-F238E27FC236}">
                <a16:creationId xmlns:a16="http://schemas.microsoft.com/office/drawing/2014/main" id="{E3AA5C78-209F-3499-A590-7BF2DCE9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40136">
            <a:off x="12220000" y="7333093"/>
            <a:ext cx="1618792" cy="1649589"/>
          </a:xfrm>
          <a:prstGeom prst="rect">
            <a:avLst/>
          </a:prstGeom>
        </p:spPr>
      </p:pic>
      <p:pic>
        <p:nvPicPr>
          <p:cNvPr id="11" name="Gráfico 10" descr="Flecha: recto contorno">
            <a:extLst>
              <a:ext uri="{FF2B5EF4-FFF2-40B4-BE49-F238E27FC236}">
                <a16:creationId xmlns:a16="http://schemas.microsoft.com/office/drawing/2014/main" id="{E7AD6370-E6B5-F608-6C41-97C3AFD29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40136">
            <a:off x="12133595" y="6637982"/>
            <a:ext cx="1618792" cy="1649589"/>
          </a:xfrm>
          <a:prstGeom prst="rect">
            <a:avLst/>
          </a:prstGeom>
        </p:spPr>
      </p:pic>
      <p:pic>
        <p:nvPicPr>
          <p:cNvPr id="12" name="Gráfico 11" descr="Flecha: recto contorno">
            <a:extLst>
              <a:ext uri="{FF2B5EF4-FFF2-40B4-BE49-F238E27FC236}">
                <a16:creationId xmlns:a16="http://schemas.microsoft.com/office/drawing/2014/main" id="{048AA21B-D7EA-4BF4-0AA8-9DA6E6CA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82068">
            <a:off x="12355577" y="5619495"/>
            <a:ext cx="1618792" cy="164958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7896195E-435A-1702-F713-29021261E184}"/>
              </a:ext>
            </a:extLst>
          </p:cNvPr>
          <p:cNvSpPr/>
          <p:nvPr/>
        </p:nvSpPr>
        <p:spPr>
          <a:xfrm>
            <a:off x="15773954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E08A638-3FB7-B6DE-8643-B0BDF56035C6}"/>
              </a:ext>
            </a:extLst>
          </p:cNvPr>
          <p:cNvSpPr/>
          <p:nvPr/>
        </p:nvSpPr>
        <p:spPr>
          <a:xfrm>
            <a:off x="16377077" y="9481220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D4A0783-AF04-5D0A-CFF2-704EA56D006F}"/>
              </a:ext>
            </a:extLst>
          </p:cNvPr>
          <p:cNvSpPr/>
          <p:nvPr/>
        </p:nvSpPr>
        <p:spPr>
          <a:xfrm>
            <a:off x="16980200" y="9481219"/>
            <a:ext cx="402082" cy="428599"/>
          </a:xfrm>
          <a:custGeom>
            <a:avLst/>
            <a:gdLst/>
            <a:ahLst/>
            <a:cxnLst/>
            <a:rect l="l" t="t" r="r" b="b"/>
            <a:pathLst>
              <a:path w="18288000" h="1659889">
                <a:moveTo>
                  <a:pt x="18287999" y="0"/>
                </a:moveTo>
                <a:lnTo>
                  <a:pt x="0" y="0"/>
                </a:lnTo>
                <a:lnTo>
                  <a:pt x="0" y="1659635"/>
                </a:lnTo>
                <a:lnTo>
                  <a:pt x="18287999" y="1659635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áfico 6" descr="Gráfico de barras con relleno sólido">
            <a:extLst>
              <a:ext uri="{FF2B5EF4-FFF2-40B4-BE49-F238E27FC236}">
                <a16:creationId xmlns:a16="http://schemas.microsoft.com/office/drawing/2014/main" id="{D904E92F-67D4-7982-2117-D014DBF5C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7950" y="3983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85D8A866F2A64E8328C2593EA5681C" ma:contentTypeVersion="13" ma:contentTypeDescription="Crear nuevo documento." ma:contentTypeScope="" ma:versionID="e1d5770f8c45313cb363188522fe432e">
  <xsd:schema xmlns:xsd="http://www.w3.org/2001/XMLSchema" xmlns:xs="http://www.w3.org/2001/XMLSchema" xmlns:p="http://schemas.microsoft.com/office/2006/metadata/properties" xmlns:ns2="87decebb-7530-47a4-9f88-f252711f80bb" xmlns:ns3="1d094d2e-d953-4053-a782-1b9d6462debb" targetNamespace="http://schemas.microsoft.com/office/2006/metadata/properties" ma:root="true" ma:fieldsID="851791d2093212bc6cb01b701a5399b6" ns2:_="" ns3:_="">
    <xsd:import namespace="87decebb-7530-47a4-9f88-f252711f80bb"/>
    <xsd:import namespace="1d094d2e-d953-4053-a782-1b9d6462d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ecebb-7530-47a4-9f88-f252711f8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94d2e-d953-4053-a782-1b9d6462d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405B2-230E-48DD-9784-D2A41AC77AD8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1d094d2e-d953-4053-a782-1b9d6462debb"/>
    <ds:schemaRef ds:uri="http://purl.org/dc/terms/"/>
    <ds:schemaRef ds:uri="http://schemas.openxmlformats.org/package/2006/metadata/core-properties"/>
    <ds:schemaRef ds:uri="87decebb-7530-47a4-9f88-f252711f80b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DE141C-AA3D-4DC1-B3C0-53837C8094A1}">
  <ds:schemaRefs>
    <ds:schemaRef ds:uri="1d094d2e-d953-4053-a782-1b9d6462debb"/>
    <ds:schemaRef ds:uri="87decebb-7530-47a4-9f88-f252711f80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19C612-7BFE-4A0F-BECF-02F856E30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824</Words>
  <Application>Microsoft Office PowerPoint</Application>
  <PresentationFormat>Personalizado</PresentationFormat>
  <Paragraphs>177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Tahoma</vt:lpstr>
      <vt:lpstr>arial</vt:lpstr>
      <vt:lpstr>Wingdings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Yellow Modern Building Product Presentation</dc:title>
  <dc:creator>Rocio</dc:creator>
  <cp:lastModifiedBy>Elena Arrieta - DigitaEs</cp:lastModifiedBy>
  <cp:revision>400</cp:revision>
  <cp:lastPrinted>2020-07-06T09:08:32Z</cp:lastPrinted>
  <dcterms:created xsi:type="dcterms:W3CDTF">2006-08-16T00:00:00Z</dcterms:created>
  <dcterms:modified xsi:type="dcterms:W3CDTF">2022-12-20T18:28:10Z</dcterms:modified>
  <dc:identifier>DADn5jvR_0s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0x0101004B85D8A866F2A64E8328C2593EA5681C</vt:lpwstr>
  </property>
</Properties>
</file>