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7" r:id="rId3"/>
    <p:sldId id="258" r:id="rId4"/>
    <p:sldId id="259" r:id="rId5"/>
    <p:sldId id="260" r:id="rId6"/>
    <p:sldId id="261" r:id="rId7"/>
    <p:sldId id="262" r:id="rId8"/>
    <p:sldId id="263" r:id="rId9"/>
    <p:sldId id="265" r:id="rId10"/>
    <p:sldId id="268"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A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09"/>
    <p:restoredTop sz="94719"/>
  </p:normalViewPr>
  <p:slideViewPr>
    <p:cSldViewPr snapToGrid="0" snapToObjects="1">
      <p:cViewPr varScale="1">
        <p:scale>
          <a:sx n="62" d="100"/>
          <a:sy n="62" d="100"/>
        </p:scale>
        <p:origin x="9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49B6AB-47F4-E640-9A49-6E3D216E8BB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8B338196-5621-CD42-88DE-DC5B5E0D0E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6E674885-9E74-ED4F-9022-AAC3B818FDF8}"/>
              </a:ext>
            </a:extLst>
          </p:cNvPr>
          <p:cNvSpPr>
            <a:spLocks noGrp="1"/>
          </p:cNvSpPr>
          <p:nvPr>
            <p:ph type="dt" sz="half" idx="10"/>
          </p:nvPr>
        </p:nvSpPr>
        <p:spPr/>
        <p:txBody>
          <a:bodyPr/>
          <a:lstStyle/>
          <a:p>
            <a:fld id="{D2F0EF28-9BBF-7F45-B561-60649DF4C8FC}" type="datetimeFigureOut">
              <a:rPr lang="es-ES" smtClean="0"/>
              <a:t>29/04/2021</a:t>
            </a:fld>
            <a:endParaRPr lang="es-ES"/>
          </a:p>
        </p:txBody>
      </p:sp>
      <p:sp>
        <p:nvSpPr>
          <p:cNvPr id="5" name="Marcador de pie de página 4">
            <a:extLst>
              <a:ext uri="{FF2B5EF4-FFF2-40B4-BE49-F238E27FC236}">
                <a16:creationId xmlns:a16="http://schemas.microsoft.com/office/drawing/2014/main" id="{A59B2FB2-C865-534E-B30C-3BA9EF668018}"/>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920EBAF-3DF0-F440-9F3B-45EE2287E6D8}"/>
              </a:ext>
            </a:extLst>
          </p:cNvPr>
          <p:cNvSpPr>
            <a:spLocks noGrp="1"/>
          </p:cNvSpPr>
          <p:nvPr>
            <p:ph type="sldNum" sz="quarter" idx="12"/>
          </p:nvPr>
        </p:nvSpPr>
        <p:spPr/>
        <p:txBody>
          <a:bodyPr/>
          <a:lstStyle/>
          <a:p>
            <a:fld id="{107D9808-0FFB-CF43-90CD-A7CD05F36DF8}" type="slidenum">
              <a:rPr lang="es-ES" smtClean="0"/>
              <a:t>‹Nº›</a:t>
            </a:fld>
            <a:endParaRPr lang="es-ES"/>
          </a:p>
        </p:txBody>
      </p:sp>
    </p:spTree>
    <p:extLst>
      <p:ext uri="{BB962C8B-B14F-4D97-AF65-F5344CB8AC3E}">
        <p14:creationId xmlns:p14="http://schemas.microsoft.com/office/powerpoint/2010/main" val="292414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37F739-CD97-FB4E-8D57-2F06A4A2F61E}"/>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52B1307F-2AE4-3849-BAB9-A36DF17496E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00E7C051-D6C8-0D4B-9E4F-1ABCF1060BF1}"/>
              </a:ext>
            </a:extLst>
          </p:cNvPr>
          <p:cNvSpPr>
            <a:spLocks noGrp="1"/>
          </p:cNvSpPr>
          <p:nvPr>
            <p:ph type="dt" sz="half" idx="10"/>
          </p:nvPr>
        </p:nvSpPr>
        <p:spPr/>
        <p:txBody>
          <a:bodyPr/>
          <a:lstStyle/>
          <a:p>
            <a:fld id="{D2F0EF28-9BBF-7F45-B561-60649DF4C8FC}" type="datetimeFigureOut">
              <a:rPr lang="es-ES" smtClean="0"/>
              <a:t>29/04/2021</a:t>
            </a:fld>
            <a:endParaRPr lang="es-ES"/>
          </a:p>
        </p:txBody>
      </p:sp>
      <p:sp>
        <p:nvSpPr>
          <p:cNvPr id="5" name="Marcador de pie de página 4">
            <a:extLst>
              <a:ext uri="{FF2B5EF4-FFF2-40B4-BE49-F238E27FC236}">
                <a16:creationId xmlns:a16="http://schemas.microsoft.com/office/drawing/2014/main" id="{7A7E15E3-91D8-1D49-BBC5-4982B1870AD6}"/>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D55FE9C-EE44-064F-BEB7-E2E2E4EED5EA}"/>
              </a:ext>
            </a:extLst>
          </p:cNvPr>
          <p:cNvSpPr>
            <a:spLocks noGrp="1"/>
          </p:cNvSpPr>
          <p:nvPr>
            <p:ph type="sldNum" sz="quarter" idx="12"/>
          </p:nvPr>
        </p:nvSpPr>
        <p:spPr/>
        <p:txBody>
          <a:bodyPr/>
          <a:lstStyle/>
          <a:p>
            <a:fld id="{107D9808-0FFB-CF43-90CD-A7CD05F36DF8}" type="slidenum">
              <a:rPr lang="es-ES" smtClean="0"/>
              <a:t>‹Nº›</a:t>
            </a:fld>
            <a:endParaRPr lang="es-ES"/>
          </a:p>
        </p:txBody>
      </p:sp>
    </p:spTree>
    <p:extLst>
      <p:ext uri="{BB962C8B-B14F-4D97-AF65-F5344CB8AC3E}">
        <p14:creationId xmlns:p14="http://schemas.microsoft.com/office/powerpoint/2010/main" val="3264559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B6A4B7E-2E3D-6D4A-89C1-02C7980BDD3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C7C7D7C3-F671-0343-AAE9-CE2E7246176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BC26CFD-35C2-474A-97F9-47B12DF6A51C}"/>
              </a:ext>
            </a:extLst>
          </p:cNvPr>
          <p:cNvSpPr>
            <a:spLocks noGrp="1"/>
          </p:cNvSpPr>
          <p:nvPr>
            <p:ph type="dt" sz="half" idx="10"/>
          </p:nvPr>
        </p:nvSpPr>
        <p:spPr/>
        <p:txBody>
          <a:bodyPr/>
          <a:lstStyle/>
          <a:p>
            <a:fld id="{D2F0EF28-9BBF-7F45-B561-60649DF4C8FC}" type="datetimeFigureOut">
              <a:rPr lang="es-ES" smtClean="0"/>
              <a:t>29/04/2021</a:t>
            </a:fld>
            <a:endParaRPr lang="es-ES"/>
          </a:p>
        </p:txBody>
      </p:sp>
      <p:sp>
        <p:nvSpPr>
          <p:cNvPr id="5" name="Marcador de pie de página 4">
            <a:extLst>
              <a:ext uri="{FF2B5EF4-FFF2-40B4-BE49-F238E27FC236}">
                <a16:creationId xmlns:a16="http://schemas.microsoft.com/office/drawing/2014/main" id="{510D0DB6-5B61-804C-B51B-8869AD2706E8}"/>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1795AB9A-D45B-7F4D-883A-23E200ABB9EE}"/>
              </a:ext>
            </a:extLst>
          </p:cNvPr>
          <p:cNvSpPr>
            <a:spLocks noGrp="1"/>
          </p:cNvSpPr>
          <p:nvPr>
            <p:ph type="sldNum" sz="quarter" idx="12"/>
          </p:nvPr>
        </p:nvSpPr>
        <p:spPr/>
        <p:txBody>
          <a:bodyPr/>
          <a:lstStyle/>
          <a:p>
            <a:fld id="{107D9808-0FFB-CF43-90CD-A7CD05F36DF8}" type="slidenum">
              <a:rPr lang="es-ES" smtClean="0"/>
              <a:t>‹Nº›</a:t>
            </a:fld>
            <a:endParaRPr lang="es-ES"/>
          </a:p>
        </p:txBody>
      </p:sp>
    </p:spTree>
    <p:extLst>
      <p:ext uri="{BB962C8B-B14F-4D97-AF65-F5344CB8AC3E}">
        <p14:creationId xmlns:p14="http://schemas.microsoft.com/office/powerpoint/2010/main" val="3208099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8F7C20-08AF-9746-BCF4-85EBF01F4966}"/>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F0E36419-8A91-EC45-A064-94F444103A4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932B3C0-D43D-134B-83D4-7EBAE340F194}"/>
              </a:ext>
            </a:extLst>
          </p:cNvPr>
          <p:cNvSpPr>
            <a:spLocks noGrp="1"/>
          </p:cNvSpPr>
          <p:nvPr>
            <p:ph type="dt" sz="half" idx="10"/>
          </p:nvPr>
        </p:nvSpPr>
        <p:spPr/>
        <p:txBody>
          <a:bodyPr/>
          <a:lstStyle/>
          <a:p>
            <a:fld id="{D2F0EF28-9BBF-7F45-B561-60649DF4C8FC}" type="datetimeFigureOut">
              <a:rPr lang="es-ES" smtClean="0"/>
              <a:t>29/04/2021</a:t>
            </a:fld>
            <a:endParaRPr lang="es-ES"/>
          </a:p>
        </p:txBody>
      </p:sp>
      <p:sp>
        <p:nvSpPr>
          <p:cNvPr id="5" name="Marcador de pie de página 4">
            <a:extLst>
              <a:ext uri="{FF2B5EF4-FFF2-40B4-BE49-F238E27FC236}">
                <a16:creationId xmlns:a16="http://schemas.microsoft.com/office/drawing/2014/main" id="{0DD9C37E-7574-9046-86DE-5EF741DEA13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2EC87C7-A3AD-0D45-BAED-872928478D13}"/>
              </a:ext>
            </a:extLst>
          </p:cNvPr>
          <p:cNvSpPr>
            <a:spLocks noGrp="1"/>
          </p:cNvSpPr>
          <p:nvPr>
            <p:ph type="sldNum" sz="quarter" idx="12"/>
          </p:nvPr>
        </p:nvSpPr>
        <p:spPr/>
        <p:txBody>
          <a:bodyPr/>
          <a:lstStyle/>
          <a:p>
            <a:fld id="{107D9808-0FFB-CF43-90CD-A7CD05F36DF8}" type="slidenum">
              <a:rPr lang="es-ES" smtClean="0"/>
              <a:t>‹Nº›</a:t>
            </a:fld>
            <a:endParaRPr lang="es-ES"/>
          </a:p>
        </p:txBody>
      </p:sp>
    </p:spTree>
    <p:extLst>
      <p:ext uri="{BB962C8B-B14F-4D97-AF65-F5344CB8AC3E}">
        <p14:creationId xmlns:p14="http://schemas.microsoft.com/office/powerpoint/2010/main" val="2939435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81B9E5-AAB8-8A49-85A5-778A6AE51FE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AA49FE45-892B-4B4C-8FAA-5FB5207B4A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276DA1F-CE26-A149-AF0A-595DA7A465AF}"/>
              </a:ext>
            </a:extLst>
          </p:cNvPr>
          <p:cNvSpPr>
            <a:spLocks noGrp="1"/>
          </p:cNvSpPr>
          <p:nvPr>
            <p:ph type="dt" sz="half" idx="10"/>
          </p:nvPr>
        </p:nvSpPr>
        <p:spPr/>
        <p:txBody>
          <a:bodyPr/>
          <a:lstStyle/>
          <a:p>
            <a:fld id="{D2F0EF28-9BBF-7F45-B561-60649DF4C8FC}" type="datetimeFigureOut">
              <a:rPr lang="es-ES" smtClean="0"/>
              <a:t>29/04/2021</a:t>
            </a:fld>
            <a:endParaRPr lang="es-ES"/>
          </a:p>
        </p:txBody>
      </p:sp>
      <p:sp>
        <p:nvSpPr>
          <p:cNvPr id="5" name="Marcador de pie de página 4">
            <a:extLst>
              <a:ext uri="{FF2B5EF4-FFF2-40B4-BE49-F238E27FC236}">
                <a16:creationId xmlns:a16="http://schemas.microsoft.com/office/drawing/2014/main" id="{2EB6ADD4-6356-4C4D-9A6D-A719E68D6A9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7D1A7D6F-3F5B-4C45-B39F-1FE2E5DBA443}"/>
              </a:ext>
            </a:extLst>
          </p:cNvPr>
          <p:cNvSpPr>
            <a:spLocks noGrp="1"/>
          </p:cNvSpPr>
          <p:nvPr>
            <p:ph type="sldNum" sz="quarter" idx="12"/>
          </p:nvPr>
        </p:nvSpPr>
        <p:spPr/>
        <p:txBody>
          <a:bodyPr/>
          <a:lstStyle/>
          <a:p>
            <a:fld id="{107D9808-0FFB-CF43-90CD-A7CD05F36DF8}" type="slidenum">
              <a:rPr lang="es-ES" smtClean="0"/>
              <a:t>‹Nº›</a:t>
            </a:fld>
            <a:endParaRPr lang="es-ES"/>
          </a:p>
        </p:txBody>
      </p:sp>
    </p:spTree>
    <p:extLst>
      <p:ext uri="{BB962C8B-B14F-4D97-AF65-F5344CB8AC3E}">
        <p14:creationId xmlns:p14="http://schemas.microsoft.com/office/powerpoint/2010/main" val="2523837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CA9D25-84A5-584E-822E-8361F712E037}"/>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5383B584-795C-E046-8B70-A441CB85B1B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BCB6BEB1-A1DE-D746-A13F-63BBB3C03A3D}"/>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E4653246-4B51-9240-891D-AB4F3E351704}"/>
              </a:ext>
            </a:extLst>
          </p:cNvPr>
          <p:cNvSpPr>
            <a:spLocks noGrp="1"/>
          </p:cNvSpPr>
          <p:nvPr>
            <p:ph type="dt" sz="half" idx="10"/>
          </p:nvPr>
        </p:nvSpPr>
        <p:spPr/>
        <p:txBody>
          <a:bodyPr/>
          <a:lstStyle/>
          <a:p>
            <a:fld id="{D2F0EF28-9BBF-7F45-B561-60649DF4C8FC}" type="datetimeFigureOut">
              <a:rPr lang="es-ES" smtClean="0"/>
              <a:t>29/04/2021</a:t>
            </a:fld>
            <a:endParaRPr lang="es-ES"/>
          </a:p>
        </p:txBody>
      </p:sp>
      <p:sp>
        <p:nvSpPr>
          <p:cNvPr id="6" name="Marcador de pie de página 5">
            <a:extLst>
              <a:ext uri="{FF2B5EF4-FFF2-40B4-BE49-F238E27FC236}">
                <a16:creationId xmlns:a16="http://schemas.microsoft.com/office/drawing/2014/main" id="{F563E7D7-FD38-3B4C-9C5E-8487DDF86A36}"/>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B7DA19A-CBAF-8E4C-8722-8CA5F1B2E24C}"/>
              </a:ext>
            </a:extLst>
          </p:cNvPr>
          <p:cNvSpPr>
            <a:spLocks noGrp="1"/>
          </p:cNvSpPr>
          <p:nvPr>
            <p:ph type="sldNum" sz="quarter" idx="12"/>
          </p:nvPr>
        </p:nvSpPr>
        <p:spPr/>
        <p:txBody>
          <a:bodyPr/>
          <a:lstStyle/>
          <a:p>
            <a:fld id="{107D9808-0FFB-CF43-90CD-A7CD05F36DF8}" type="slidenum">
              <a:rPr lang="es-ES" smtClean="0"/>
              <a:t>‹Nº›</a:t>
            </a:fld>
            <a:endParaRPr lang="es-ES"/>
          </a:p>
        </p:txBody>
      </p:sp>
    </p:spTree>
    <p:extLst>
      <p:ext uri="{BB962C8B-B14F-4D97-AF65-F5344CB8AC3E}">
        <p14:creationId xmlns:p14="http://schemas.microsoft.com/office/powerpoint/2010/main" val="3851643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FB8D82-991B-B54D-9D01-AB18B95E1F11}"/>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9BF40AC7-73A8-354F-BFB9-2165C1E01C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A78BE69-C096-0948-9DA2-FD628512CA4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D8F77E18-8030-7349-8860-A6FBB65CBC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7FFACDD-CF06-324F-A300-118BD864B79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BC24BF3E-3B07-4B4A-8F0C-833DB4FD76F8}"/>
              </a:ext>
            </a:extLst>
          </p:cNvPr>
          <p:cNvSpPr>
            <a:spLocks noGrp="1"/>
          </p:cNvSpPr>
          <p:nvPr>
            <p:ph type="dt" sz="half" idx="10"/>
          </p:nvPr>
        </p:nvSpPr>
        <p:spPr/>
        <p:txBody>
          <a:bodyPr/>
          <a:lstStyle/>
          <a:p>
            <a:fld id="{D2F0EF28-9BBF-7F45-B561-60649DF4C8FC}" type="datetimeFigureOut">
              <a:rPr lang="es-ES" smtClean="0"/>
              <a:t>29/04/2021</a:t>
            </a:fld>
            <a:endParaRPr lang="es-ES"/>
          </a:p>
        </p:txBody>
      </p:sp>
      <p:sp>
        <p:nvSpPr>
          <p:cNvPr id="8" name="Marcador de pie de página 7">
            <a:extLst>
              <a:ext uri="{FF2B5EF4-FFF2-40B4-BE49-F238E27FC236}">
                <a16:creationId xmlns:a16="http://schemas.microsoft.com/office/drawing/2014/main" id="{AD06B32F-DCB2-DE4C-B552-ADDD0F89E21E}"/>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70F8E39D-96BC-4D47-924A-02CBDB4F2D47}"/>
              </a:ext>
            </a:extLst>
          </p:cNvPr>
          <p:cNvSpPr>
            <a:spLocks noGrp="1"/>
          </p:cNvSpPr>
          <p:nvPr>
            <p:ph type="sldNum" sz="quarter" idx="12"/>
          </p:nvPr>
        </p:nvSpPr>
        <p:spPr/>
        <p:txBody>
          <a:bodyPr/>
          <a:lstStyle/>
          <a:p>
            <a:fld id="{107D9808-0FFB-CF43-90CD-A7CD05F36DF8}" type="slidenum">
              <a:rPr lang="es-ES" smtClean="0"/>
              <a:t>‹Nº›</a:t>
            </a:fld>
            <a:endParaRPr lang="es-ES"/>
          </a:p>
        </p:txBody>
      </p:sp>
    </p:spTree>
    <p:extLst>
      <p:ext uri="{BB962C8B-B14F-4D97-AF65-F5344CB8AC3E}">
        <p14:creationId xmlns:p14="http://schemas.microsoft.com/office/powerpoint/2010/main" val="4269722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AA221E-34E1-4A43-BA6B-2CCA59962FE1}"/>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241B223E-020A-BF40-8580-EBA688AD4181}"/>
              </a:ext>
            </a:extLst>
          </p:cNvPr>
          <p:cNvSpPr>
            <a:spLocks noGrp="1"/>
          </p:cNvSpPr>
          <p:nvPr>
            <p:ph type="dt" sz="half" idx="10"/>
          </p:nvPr>
        </p:nvSpPr>
        <p:spPr/>
        <p:txBody>
          <a:bodyPr/>
          <a:lstStyle/>
          <a:p>
            <a:fld id="{D2F0EF28-9BBF-7F45-B561-60649DF4C8FC}" type="datetimeFigureOut">
              <a:rPr lang="es-ES" smtClean="0"/>
              <a:t>29/04/2021</a:t>
            </a:fld>
            <a:endParaRPr lang="es-ES"/>
          </a:p>
        </p:txBody>
      </p:sp>
      <p:sp>
        <p:nvSpPr>
          <p:cNvPr id="4" name="Marcador de pie de página 3">
            <a:extLst>
              <a:ext uri="{FF2B5EF4-FFF2-40B4-BE49-F238E27FC236}">
                <a16:creationId xmlns:a16="http://schemas.microsoft.com/office/drawing/2014/main" id="{5A63AB2B-CADF-7248-A788-A0C5F1484D4E}"/>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AA9E287A-866A-1C4B-BA93-CF9B214C57F5}"/>
              </a:ext>
            </a:extLst>
          </p:cNvPr>
          <p:cNvSpPr>
            <a:spLocks noGrp="1"/>
          </p:cNvSpPr>
          <p:nvPr>
            <p:ph type="sldNum" sz="quarter" idx="12"/>
          </p:nvPr>
        </p:nvSpPr>
        <p:spPr/>
        <p:txBody>
          <a:bodyPr/>
          <a:lstStyle/>
          <a:p>
            <a:fld id="{107D9808-0FFB-CF43-90CD-A7CD05F36DF8}" type="slidenum">
              <a:rPr lang="es-ES" smtClean="0"/>
              <a:t>‹Nº›</a:t>
            </a:fld>
            <a:endParaRPr lang="es-ES"/>
          </a:p>
        </p:txBody>
      </p:sp>
    </p:spTree>
    <p:extLst>
      <p:ext uri="{BB962C8B-B14F-4D97-AF65-F5344CB8AC3E}">
        <p14:creationId xmlns:p14="http://schemas.microsoft.com/office/powerpoint/2010/main" val="3156844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3CB609DC-C44D-034D-8339-61F8B2DB19F8}"/>
              </a:ext>
            </a:extLst>
          </p:cNvPr>
          <p:cNvSpPr>
            <a:spLocks noGrp="1"/>
          </p:cNvSpPr>
          <p:nvPr>
            <p:ph type="dt" sz="half" idx="10"/>
          </p:nvPr>
        </p:nvSpPr>
        <p:spPr/>
        <p:txBody>
          <a:bodyPr/>
          <a:lstStyle/>
          <a:p>
            <a:fld id="{D2F0EF28-9BBF-7F45-B561-60649DF4C8FC}" type="datetimeFigureOut">
              <a:rPr lang="es-ES" smtClean="0"/>
              <a:t>29/04/2021</a:t>
            </a:fld>
            <a:endParaRPr lang="es-ES"/>
          </a:p>
        </p:txBody>
      </p:sp>
      <p:sp>
        <p:nvSpPr>
          <p:cNvPr id="3" name="Marcador de pie de página 2">
            <a:extLst>
              <a:ext uri="{FF2B5EF4-FFF2-40B4-BE49-F238E27FC236}">
                <a16:creationId xmlns:a16="http://schemas.microsoft.com/office/drawing/2014/main" id="{25E2344E-EE11-C647-82E7-34DE5756AA72}"/>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884FB738-98A6-FB4E-AA10-00A6E0ADAA49}"/>
              </a:ext>
            </a:extLst>
          </p:cNvPr>
          <p:cNvSpPr>
            <a:spLocks noGrp="1"/>
          </p:cNvSpPr>
          <p:nvPr>
            <p:ph type="sldNum" sz="quarter" idx="12"/>
          </p:nvPr>
        </p:nvSpPr>
        <p:spPr/>
        <p:txBody>
          <a:bodyPr/>
          <a:lstStyle/>
          <a:p>
            <a:fld id="{107D9808-0FFB-CF43-90CD-A7CD05F36DF8}" type="slidenum">
              <a:rPr lang="es-ES" smtClean="0"/>
              <a:t>‹Nº›</a:t>
            </a:fld>
            <a:endParaRPr lang="es-ES"/>
          </a:p>
        </p:txBody>
      </p:sp>
    </p:spTree>
    <p:extLst>
      <p:ext uri="{BB962C8B-B14F-4D97-AF65-F5344CB8AC3E}">
        <p14:creationId xmlns:p14="http://schemas.microsoft.com/office/powerpoint/2010/main" val="1732950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BE250B-6002-9F48-A757-387EE1B7D38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E1A1E8E2-7057-C94C-83CD-E81537D607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37637B48-119C-EC45-8CBF-D14F99DAE5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6132918-A600-2F4D-93BA-572EDF5C5C6E}"/>
              </a:ext>
            </a:extLst>
          </p:cNvPr>
          <p:cNvSpPr>
            <a:spLocks noGrp="1"/>
          </p:cNvSpPr>
          <p:nvPr>
            <p:ph type="dt" sz="half" idx="10"/>
          </p:nvPr>
        </p:nvSpPr>
        <p:spPr/>
        <p:txBody>
          <a:bodyPr/>
          <a:lstStyle/>
          <a:p>
            <a:fld id="{D2F0EF28-9BBF-7F45-B561-60649DF4C8FC}" type="datetimeFigureOut">
              <a:rPr lang="es-ES" smtClean="0"/>
              <a:t>29/04/2021</a:t>
            </a:fld>
            <a:endParaRPr lang="es-ES"/>
          </a:p>
        </p:txBody>
      </p:sp>
      <p:sp>
        <p:nvSpPr>
          <p:cNvPr id="6" name="Marcador de pie de página 5">
            <a:extLst>
              <a:ext uri="{FF2B5EF4-FFF2-40B4-BE49-F238E27FC236}">
                <a16:creationId xmlns:a16="http://schemas.microsoft.com/office/drawing/2014/main" id="{E8AB5D67-AC3B-9846-A503-BF1147D06D81}"/>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61268D65-BAAC-3C49-92E7-C0FE147749CB}"/>
              </a:ext>
            </a:extLst>
          </p:cNvPr>
          <p:cNvSpPr>
            <a:spLocks noGrp="1"/>
          </p:cNvSpPr>
          <p:nvPr>
            <p:ph type="sldNum" sz="quarter" idx="12"/>
          </p:nvPr>
        </p:nvSpPr>
        <p:spPr/>
        <p:txBody>
          <a:bodyPr/>
          <a:lstStyle/>
          <a:p>
            <a:fld id="{107D9808-0FFB-CF43-90CD-A7CD05F36DF8}" type="slidenum">
              <a:rPr lang="es-ES" smtClean="0"/>
              <a:t>‹Nº›</a:t>
            </a:fld>
            <a:endParaRPr lang="es-ES"/>
          </a:p>
        </p:txBody>
      </p:sp>
    </p:spTree>
    <p:extLst>
      <p:ext uri="{BB962C8B-B14F-4D97-AF65-F5344CB8AC3E}">
        <p14:creationId xmlns:p14="http://schemas.microsoft.com/office/powerpoint/2010/main" val="1249680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F5EF2E-9737-964F-93C8-8935F1EA207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9ED7CCBC-6E67-B94D-8432-F7ACFA53AA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08F1DC3F-EEA8-F94B-9AAC-E899E6711F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6A89188-79C9-9747-9BAA-E2F6D65F7F75}"/>
              </a:ext>
            </a:extLst>
          </p:cNvPr>
          <p:cNvSpPr>
            <a:spLocks noGrp="1"/>
          </p:cNvSpPr>
          <p:nvPr>
            <p:ph type="dt" sz="half" idx="10"/>
          </p:nvPr>
        </p:nvSpPr>
        <p:spPr/>
        <p:txBody>
          <a:bodyPr/>
          <a:lstStyle/>
          <a:p>
            <a:fld id="{D2F0EF28-9BBF-7F45-B561-60649DF4C8FC}" type="datetimeFigureOut">
              <a:rPr lang="es-ES" smtClean="0"/>
              <a:t>29/04/2021</a:t>
            </a:fld>
            <a:endParaRPr lang="es-ES"/>
          </a:p>
        </p:txBody>
      </p:sp>
      <p:sp>
        <p:nvSpPr>
          <p:cNvPr id="6" name="Marcador de pie de página 5">
            <a:extLst>
              <a:ext uri="{FF2B5EF4-FFF2-40B4-BE49-F238E27FC236}">
                <a16:creationId xmlns:a16="http://schemas.microsoft.com/office/drawing/2014/main" id="{3B395F56-C7EA-1345-B386-2EEB8BE704AF}"/>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47991C82-3230-6E45-8708-317ED0C8254C}"/>
              </a:ext>
            </a:extLst>
          </p:cNvPr>
          <p:cNvSpPr>
            <a:spLocks noGrp="1"/>
          </p:cNvSpPr>
          <p:nvPr>
            <p:ph type="sldNum" sz="quarter" idx="12"/>
          </p:nvPr>
        </p:nvSpPr>
        <p:spPr/>
        <p:txBody>
          <a:bodyPr/>
          <a:lstStyle/>
          <a:p>
            <a:fld id="{107D9808-0FFB-CF43-90CD-A7CD05F36DF8}" type="slidenum">
              <a:rPr lang="es-ES" smtClean="0"/>
              <a:t>‹Nº›</a:t>
            </a:fld>
            <a:endParaRPr lang="es-ES"/>
          </a:p>
        </p:txBody>
      </p:sp>
    </p:spTree>
    <p:extLst>
      <p:ext uri="{BB962C8B-B14F-4D97-AF65-F5344CB8AC3E}">
        <p14:creationId xmlns:p14="http://schemas.microsoft.com/office/powerpoint/2010/main" val="693111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A76343C-93D7-8244-B238-90264A3964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3C0006A8-B6F5-454B-9F2C-815882E0F7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10D5A32E-F740-F840-B391-86ECCBE884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F0EF28-9BBF-7F45-B561-60649DF4C8FC}" type="datetimeFigureOut">
              <a:rPr lang="es-ES" smtClean="0"/>
              <a:t>29/04/2021</a:t>
            </a:fld>
            <a:endParaRPr lang="es-ES"/>
          </a:p>
        </p:txBody>
      </p:sp>
      <p:sp>
        <p:nvSpPr>
          <p:cNvPr id="5" name="Marcador de pie de página 4">
            <a:extLst>
              <a:ext uri="{FF2B5EF4-FFF2-40B4-BE49-F238E27FC236}">
                <a16:creationId xmlns:a16="http://schemas.microsoft.com/office/drawing/2014/main" id="{AC644721-3BB6-5A40-B0C5-0CBDF04BD9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5582BEC3-C05F-1348-92F9-2BFD3801E2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D9808-0FFB-CF43-90CD-A7CD05F36DF8}" type="slidenum">
              <a:rPr lang="es-ES" smtClean="0"/>
              <a:t>‹Nº›</a:t>
            </a:fld>
            <a:endParaRPr lang="es-ES"/>
          </a:p>
        </p:txBody>
      </p:sp>
    </p:spTree>
    <p:extLst>
      <p:ext uri="{BB962C8B-B14F-4D97-AF65-F5344CB8AC3E}">
        <p14:creationId xmlns:p14="http://schemas.microsoft.com/office/powerpoint/2010/main" val="1006110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image" Target="../media/image2.png"/><Relationship Id="rId16" Type="http://schemas.openxmlformats.org/officeDocument/2006/relationships/image" Target="../media/image16.svg"/><Relationship Id="rId1" Type="http://schemas.openxmlformats.org/officeDocument/2006/relationships/slideLayout" Target="../slideLayouts/slideLayout2.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902FB0B1-7112-4B76-A412-81597D77CB52}"/>
              </a:ext>
            </a:extLst>
          </p:cNvPr>
          <p:cNvSpPr>
            <a:spLocks noChangeArrowheads="1"/>
          </p:cNvSpPr>
          <p:nvPr/>
        </p:nvSpPr>
        <p:spPr bwMode="auto">
          <a:xfrm>
            <a:off x="0" y="0"/>
            <a:ext cx="12192000" cy="6858000"/>
          </a:xfrm>
          <a:prstGeom prst="rect">
            <a:avLst/>
          </a:prstGeom>
          <a:solidFill>
            <a:srgbClr val="212149"/>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r>
              <a:rPr lang="es-ES" sz="1100">
                <a:effectLst/>
                <a:latin typeface="Trebuchet MS" panose="020B0603020202020204" pitchFamily="34" charset="0"/>
                <a:ea typeface="Trebuchet MS" panose="020B0603020202020204" pitchFamily="34" charset="0"/>
                <a:cs typeface="Trebuchet MS" panose="020B0603020202020204" pitchFamily="34" charset="0"/>
              </a:rPr>
              <a:t> </a:t>
            </a:r>
          </a:p>
        </p:txBody>
      </p:sp>
      <p:sp>
        <p:nvSpPr>
          <p:cNvPr id="2" name="Título 1">
            <a:extLst>
              <a:ext uri="{FF2B5EF4-FFF2-40B4-BE49-F238E27FC236}">
                <a16:creationId xmlns:a16="http://schemas.microsoft.com/office/drawing/2014/main" id="{5F54CB82-306A-4CF8-9FB4-C8CE03ABC4F3}"/>
              </a:ext>
            </a:extLst>
          </p:cNvPr>
          <p:cNvSpPr>
            <a:spLocks noGrp="1"/>
          </p:cNvSpPr>
          <p:nvPr>
            <p:ph type="title"/>
          </p:nvPr>
        </p:nvSpPr>
        <p:spPr>
          <a:xfrm>
            <a:off x="838200" y="4665418"/>
            <a:ext cx="10515600" cy="1325563"/>
          </a:xfrm>
        </p:spPr>
        <p:txBody>
          <a:bodyPr/>
          <a:lstStyle/>
          <a:p>
            <a:r>
              <a:rPr lang="es-ES" sz="3000" b="1" dirty="0">
                <a:solidFill>
                  <a:srgbClr val="009A96"/>
                </a:solidFill>
                <a:latin typeface="Trebuchet MS" panose="020B0603020202020204" pitchFamily="34" charset="0"/>
              </a:rPr>
              <a:t>Nuevos</a:t>
            </a:r>
            <a:r>
              <a:rPr lang="es-ES" sz="3600" b="1" dirty="0">
                <a:solidFill>
                  <a:srgbClr val="009A96"/>
                </a:solidFill>
                <a:latin typeface="Trebuchet MS" panose="020B0603020202020204" pitchFamily="34" charset="0"/>
              </a:rPr>
              <a:t> </a:t>
            </a:r>
            <a:r>
              <a:rPr lang="es-ES" sz="3000" b="1" dirty="0">
                <a:solidFill>
                  <a:srgbClr val="009A96"/>
                </a:solidFill>
                <a:latin typeface="Trebuchet MS" panose="020B0603020202020204" pitchFamily="34" charset="0"/>
              </a:rPr>
              <a:t>modelos de empleo digital</a:t>
            </a:r>
            <a:br>
              <a:rPr lang="es-ES" b="1" dirty="0">
                <a:solidFill>
                  <a:srgbClr val="009A96"/>
                </a:solidFill>
                <a:latin typeface="Trebuchet MS" panose="020B0603020202020204" pitchFamily="34" charset="0"/>
              </a:rPr>
            </a:br>
            <a:r>
              <a:rPr lang="es-ES" sz="2400" b="1" dirty="0">
                <a:solidFill>
                  <a:schemeClr val="bg1"/>
                </a:solidFill>
                <a:latin typeface="Trebuchet MS" panose="020B0603020202020204" pitchFamily="34" charset="0"/>
              </a:rPr>
              <a:t>Mayo 2021</a:t>
            </a:r>
          </a:p>
        </p:txBody>
      </p:sp>
      <p:sp>
        <p:nvSpPr>
          <p:cNvPr id="3" name="Marcador de contenido 2">
            <a:extLst>
              <a:ext uri="{FF2B5EF4-FFF2-40B4-BE49-F238E27FC236}">
                <a16:creationId xmlns:a16="http://schemas.microsoft.com/office/drawing/2014/main" id="{138C2643-FED1-4818-9BBF-B57EA106D89B}"/>
              </a:ext>
            </a:extLst>
          </p:cNvPr>
          <p:cNvSpPr>
            <a:spLocks noGrp="1"/>
          </p:cNvSpPr>
          <p:nvPr>
            <p:ph idx="1"/>
          </p:nvPr>
        </p:nvSpPr>
        <p:spPr>
          <a:xfrm>
            <a:off x="838200" y="791110"/>
            <a:ext cx="10515600" cy="2465798"/>
          </a:xfrm>
        </p:spPr>
        <p:txBody>
          <a:bodyPr>
            <a:normAutofit/>
          </a:bodyPr>
          <a:lstStyle/>
          <a:p>
            <a:pPr marL="0" indent="0">
              <a:spcBef>
                <a:spcPts val="0"/>
              </a:spcBef>
              <a:buNone/>
            </a:pPr>
            <a:r>
              <a:rPr lang="es-ES" sz="3600" dirty="0">
                <a:solidFill>
                  <a:schemeClr val="bg1"/>
                </a:solidFill>
                <a:latin typeface="Trebuchet MS" panose="020B0603020202020204" pitchFamily="34" charset="0"/>
              </a:rPr>
              <a:t>Aprendizajes y retos sobre la </a:t>
            </a:r>
          </a:p>
          <a:p>
            <a:pPr marL="0" indent="0">
              <a:spcBef>
                <a:spcPts val="0"/>
              </a:spcBef>
              <a:buNone/>
            </a:pPr>
            <a:r>
              <a:rPr lang="es-ES" sz="3600" b="1" dirty="0">
                <a:solidFill>
                  <a:schemeClr val="bg1"/>
                </a:solidFill>
                <a:latin typeface="Trebuchet MS" panose="020B0603020202020204" pitchFamily="34" charset="0"/>
              </a:rPr>
              <a:t>flexibilidad laboral en las empresas tecnológicas </a:t>
            </a:r>
            <a:r>
              <a:rPr lang="es-ES" sz="3600" dirty="0">
                <a:solidFill>
                  <a:schemeClr val="bg1"/>
                </a:solidFill>
                <a:latin typeface="Trebuchet MS" panose="020B0603020202020204" pitchFamily="34" charset="0"/>
              </a:rPr>
              <a:t>en España. Resumen de conclusiones [1ª parte]</a:t>
            </a:r>
          </a:p>
        </p:txBody>
      </p:sp>
      <p:pic>
        <p:nvPicPr>
          <p:cNvPr id="5" name="Picture 4">
            <a:extLst>
              <a:ext uri="{FF2B5EF4-FFF2-40B4-BE49-F238E27FC236}">
                <a16:creationId xmlns:a16="http://schemas.microsoft.com/office/drawing/2014/main" id="{568B2957-4EB3-4CDB-BC8E-52C1EA041E8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189189" y="5990981"/>
            <a:ext cx="2164611" cy="371964"/>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6">
            <a:extLst>
              <a:ext uri="{FF2B5EF4-FFF2-40B4-BE49-F238E27FC236}">
                <a16:creationId xmlns:a16="http://schemas.microsoft.com/office/drawing/2014/main" id="{2E894A4B-B0F5-4A11-BE10-48E8FCC22FDD}"/>
              </a:ext>
            </a:extLst>
          </p:cNvPr>
          <p:cNvSpPr/>
          <p:nvPr/>
        </p:nvSpPr>
        <p:spPr>
          <a:xfrm>
            <a:off x="933229" y="2448449"/>
            <a:ext cx="400685" cy="1117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ES"/>
          </a:p>
        </p:txBody>
      </p:sp>
    </p:spTree>
    <p:extLst>
      <p:ext uri="{BB962C8B-B14F-4D97-AF65-F5344CB8AC3E}">
        <p14:creationId xmlns:p14="http://schemas.microsoft.com/office/powerpoint/2010/main" val="2476912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E8CD5D-D17D-454A-9C41-02BD6DC0A267}"/>
              </a:ext>
            </a:extLst>
          </p:cNvPr>
          <p:cNvSpPr>
            <a:spLocks noGrp="1"/>
          </p:cNvSpPr>
          <p:nvPr>
            <p:ph type="title"/>
          </p:nvPr>
        </p:nvSpPr>
        <p:spPr/>
        <p:txBody>
          <a:bodyPr/>
          <a:lstStyle/>
          <a:p>
            <a:endParaRPr lang="es-ES"/>
          </a:p>
        </p:txBody>
      </p:sp>
      <p:sp>
        <p:nvSpPr>
          <p:cNvPr id="3" name="Marcador de contenido 2">
            <a:extLst>
              <a:ext uri="{FF2B5EF4-FFF2-40B4-BE49-F238E27FC236}">
                <a16:creationId xmlns:a16="http://schemas.microsoft.com/office/drawing/2014/main" id="{902822D0-C1B5-49B5-B7A4-4253AB2E0EC6}"/>
              </a:ext>
            </a:extLst>
          </p:cNvPr>
          <p:cNvSpPr>
            <a:spLocks noGrp="1"/>
          </p:cNvSpPr>
          <p:nvPr>
            <p:ph idx="1"/>
          </p:nvPr>
        </p:nvSpPr>
        <p:spPr/>
        <p:txBody>
          <a:bodyPr/>
          <a:lstStyle/>
          <a:p>
            <a:endParaRPr lang="es-ES"/>
          </a:p>
        </p:txBody>
      </p:sp>
      <p:sp>
        <p:nvSpPr>
          <p:cNvPr id="4" name="Rectángulo 3">
            <a:extLst>
              <a:ext uri="{FF2B5EF4-FFF2-40B4-BE49-F238E27FC236}">
                <a16:creationId xmlns:a16="http://schemas.microsoft.com/office/drawing/2014/main" id="{709BB9EE-65DD-43DD-A612-956FE44F415F}"/>
              </a:ext>
            </a:extLst>
          </p:cNvPr>
          <p:cNvSpPr>
            <a:spLocks noChangeArrowheads="1"/>
          </p:cNvSpPr>
          <p:nvPr/>
        </p:nvSpPr>
        <p:spPr bwMode="auto">
          <a:xfrm>
            <a:off x="-1" y="0"/>
            <a:ext cx="12192000" cy="6858000"/>
          </a:xfrm>
          <a:prstGeom prst="rect">
            <a:avLst/>
          </a:prstGeom>
          <a:solidFill>
            <a:srgbClr val="212149"/>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r>
              <a:rPr lang="es-ES" sz="1100">
                <a:effectLst/>
                <a:latin typeface="Trebuchet MS" panose="020B0603020202020204" pitchFamily="34" charset="0"/>
                <a:ea typeface="Trebuchet MS" panose="020B0603020202020204" pitchFamily="34" charset="0"/>
                <a:cs typeface="Trebuchet MS" panose="020B0603020202020204" pitchFamily="34" charset="0"/>
              </a:rPr>
              <a:t> </a:t>
            </a:r>
          </a:p>
        </p:txBody>
      </p:sp>
      <p:sp>
        <p:nvSpPr>
          <p:cNvPr id="6" name="Rectángulo 5">
            <a:extLst>
              <a:ext uri="{FF2B5EF4-FFF2-40B4-BE49-F238E27FC236}">
                <a16:creationId xmlns:a16="http://schemas.microsoft.com/office/drawing/2014/main" id="{C41E4022-D307-4E17-8759-14642925E43B}"/>
              </a:ext>
            </a:extLst>
          </p:cNvPr>
          <p:cNvSpPr/>
          <p:nvPr/>
        </p:nvSpPr>
        <p:spPr>
          <a:xfrm>
            <a:off x="-10036" y="0"/>
            <a:ext cx="3883394"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CuadroTexto 6">
            <a:extLst>
              <a:ext uri="{FF2B5EF4-FFF2-40B4-BE49-F238E27FC236}">
                <a16:creationId xmlns:a16="http://schemas.microsoft.com/office/drawing/2014/main" id="{3D09892B-E95A-4C32-9FAA-56E4AD82609E}"/>
              </a:ext>
            </a:extLst>
          </p:cNvPr>
          <p:cNvSpPr txBox="1"/>
          <p:nvPr/>
        </p:nvSpPr>
        <p:spPr>
          <a:xfrm>
            <a:off x="866880" y="754188"/>
            <a:ext cx="2846177" cy="523220"/>
          </a:xfrm>
          <a:prstGeom prst="rect">
            <a:avLst/>
          </a:prstGeom>
          <a:noFill/>
        </p:spPr>
        <p:txBody>
          <a:bodyPr wrap="square" rtlCol="0">
            <a:spAutoFit/>
          </a:bodyPr>
          <a:lstStyle/>
          <a:p>
            <a:pPr algn="l"/>
            <a:r>
              <a:rPr lang="es-ES" sz="1400" dirty="0"/>
              <a:t>EN ESTE ESTUDIO HAN PARTICIPADO LAS SIGUIENTES EMPRESAS:</a:t>
            </a:r>
          </a:p>
        </p:txBody>
      </p:sp>
      <p:sp>
        <p:nvSpPr>
          <p:cNvPr id="8" name="CuadroTexto 7">
            <a:extLst>
              <a:ext uri="{FF2B5EF4-FFF2-40B4-BE49-F238E27FC236}">
                <a16:creationId xmlns:a16="http://schemas.microsoft.com/office/drawing/2014/main" id="{3FFB44E1-2E5B-4078-BDCF-CA8DB6812740}"/>
              </a:ext>
            </a:extLst>
          </p:cNvPr>
          <p:cNvSpPr txBox="1"/>
          <p:nvPr/>
        </p:nvSpPr>
        <p:spPr>
          <a:xfrm>
            <a:off x="866880" y="1467557"/>
            <a:ext cx="1828800" cy="461665"/>
          </a:xfrm>
          <a:prstGeom prst="rect">
            <a:avLst/>
          </a:prstGeom>
          <a:noFill/>
        </p:spPr>
        <p:txBody>
          <a:bodyPr wrap="square" rtlCol="0">
            <a:spAutoFit/>
          </a:bodyPr>
          <a:lstStyle/>
          <a:p>
            <a:pPr algn="l"/>
            <a:r>
              <a:rPr lang="es-ES" sz="2400" dirty="0" err="1">
                <a:solidFill>
                  <a:srgbClr val="009A96"/>
                </a:solidFill>
              </a:rPr>
              <a:t>ADEVINTA</a:t>
            </a:r>
            <a:endParaRPr lang="es-ES" sz="2400" dirty="0">
              <a:solidFill>
                <a:srgbClr val="009A96"/>
              </a:solidFill>
            </a:endParaRPr>
          </a:p>
        </p:txBody>
      </p:sp>
      <p:sp>
        <p:nvSpPr>
          <p:cNvPr id="9" name="CuadroTexto 8">
            <a:extLst>
              <a:ext uri="{FF2B5EF4-FFF2-40B4-BE49-F238E27FC236}">
                <a16:creationId xmlns:a16="http://schemas.microsoft.com/office/drawing/2014/main" id="{2F96C51B-A676-4E49-B4DE-ED11DF21BD6D}"/>
              </a:ext>
            </a:extLst>
          </p:cNvPr>
          <p:cNvSpPr txBox="1"/>
          <p:nvPr/>
        </p:nvSpPr>
        <p:spPr>
          <a:xfrm>
            <a:off x="866880" y="1921518"/>
            <a:ext cx="1828800" cy="461665"/>
          </a:xfrm>
          <a:prstGeom prst="rect">
            <a:avLst/>
          </a:prstGeom>
          <a:noFill/>
        </p:spPr>
        <p:txBody>
          <a:bodyPr wrap="square" rtlCol="0">
            <a:spAutoFit/>
          </a:bodyPr>
          <a:lstStyle/>
          <a:p>
            <a:pPr algn="l"/>
            <a:r>
              <a:rPr lang="es-ES" sz="2400" dirty="0">
                <a:solidFill>
                  <a:srgbClr val="009A96"/>
                </a:solidFill>
              </a:rPr>
              <a:t>ERICSSON</a:t>
            </a:r>
          </a:p>
        </p:txBody>
      </p:sp>
      <p:sp>
        <p:nvSpPr>
          <p:cNvPr id="10" name="CuadroTexto 9">
            <a:extLst>
              <a:ext uri="{FF2B5EF4-FFF2-40B4-BE49-F238E27FC236}">
                <a16:creationId xmlns:a16="http://schemas.microsoft.com/office/drawing/2014/main" id="{F18B8F71-792A-4B4A-B8EA-8A65731D78C8}"/>
              </a:ext>
            </a:extLst>
          </p:cNvPr>
          <p:cNvSpPr txBox="1"/>
          <p:nvPr/>
        </p:nvSpPr>
        <p:spPr>
          <a:xfrm>
            <a:off x="866880" y="2379333"/>
            <a:ext cx="1828800" cy="461665"/>
          </a:xfrm>
          <a:prstGeom prst="rect">
            <a:avLst/>
          </a:prstGeom>
          <a:noFill/>
        </p:spPr>
        <p:txBody>
          <a:bodyPr wrap="square" rtlCol="0">
            <a:spAutoFit/>
          </a:bodyPr>
          <a:lstStyle/>
          <a:p>
            <a:pPr algn="l"/>
            <a:r>
              <a:rPr lang="es-ES" sz="2400" dirty="0">
                <a:solidFill>
                  <a:srgbClr val="009A96"/>
                </a:solidFill>
              </a:rPr>
              <a:t>HISPASAT</a:t>
            </a:r>
          </a:p>
        </p:txBody>
      </p:sp>
      <p:sp>
        <p:nvSpPr>
          <p:cNvPr id="11" name="CuadroTexto 10">
            <a:extLst>
              <a:ext uri="{FF2B5EF4-FFF2-40B4-BE49-F238E27FC236}">
                <a16:creationId xmlns:a16="http://schemas.microsoft.com/office/drawing/2014/main" id="{2C587769-D00B-4DFA-9041-9CB0D560DB54}"/>
              </a:ext>
            </a:extLst>
          </p:cNvPr>
          <p:cNvSpPr txBox="1"/>
          <p:nvPr/>
        </p:nvSpPr>
        <p:spPr>
          <a:xfrm>
            <a:off x="866880" y="2837146"/>
            <a:ext cx="1828800" cy="461665"/>
          </a:xfrm>
          <a:prstGeom prst="rect">
            <a:avLst/>
          </a:prstGeom>
          <a:noFill/>
        </p:spPr>
        <p:txBody>
          <a:bodyPr wrap="square" rtlCol="0">
            <a:spAutoFit/>
          </a:bodyPr>
          <a:lstStyle/>
          <a:p>
            <a:pPr algn="l"/>
            <a:r>
              <a:rPr lang="es-ES" sz="2400" dirty="0">
                <a:solidFill>
                  <a:srgbClr val="009A96"/>
                </a:solidFill>
              </a:rPr>
              <a:t>LYNTIA</a:t>
            </a:r>
          </a:p>
        </p:txBody>
      </p:sp>
      <p:sp>
        <p:nvSpPr>
          <p:cNvPr id="12" name="CuadroTexto 11">
            <a:extLst>
              <a:ext uri="{FF2B5EF4-FFF2-40B4-BE49-F238E27FC236}">
                <a16:creationId xmlns:a16="http://schemas.microsoft.com/office/drawing/2014/main" id="{73A4FB8D-BEA9-47CB-A38E-CE86F8F02DA0}"/>
              </a:ext>
            </a:extLst>
          </p:cNvPr>
          <p:cNvSpPr txBox="1"/>
          <p:nvPr/>
        </p:nvSpPr>
        <p:spPr>
          <a:xfrm>
            <a:off x="838200" y="3291109"/>
            <a:ext cx="1828800" cy="461665"/>
          </a:xfrm>
          <a:prstGeom prst="rect">
            <a:avLst/>
          </a:prstGeom>
          <a:noFill/>
        </p:spPr>
        <p:txBody>
          <a:bodyPr wrap="square" rtlCol="0">
            <a:spAutoFit/>
          </a:bodyPr>
          <a:lstStyle/>
          <a:p>
            <a:pPr algn="l"/>
            <a:r>
              <a:rPr lang="es-ES" sz="2400" dirty="0">
                <a:solidFill>
                  <a:srgbClr val="009A96"/>
                </a:solidFill>
              </a:rPr>
              <a:t>MWCAPITAL</a:t>
            </a:r>
          </a:p>
        </p:txBody>
      </p:sp>
      <p:sp>
        <p:nvSpPr>
          <p:cNvPr id="13" name="CuadroTexto 12">
            <a:extLst>
              <a:ext uri="{FF2B5EF4-FFF2-40B4-BE49-F238E27FC236}">
                <a16:creationId xmlns:a16="http://schemas.microsoft.com/office/drawing/2014/main" id="{0A2A9715-A3A1-4EDC-B2DF-11AA5109CBA8}"/>
              </a:ext>
            </a:extLst>
          </p:cNvPr>
          <p:cNvSpPr txBox="1"/>
          <p:nvPr/>
        </p:nvSpPr>
        <p:spPr>
          <a:xfrm>
            <a:off x="866880" y="3755856"/>
            <a:ext cx="1828800" cy="461665"/>
          </a:xfrm>
          <a:prstGeom prst="rect">
            <a:avLst/>
          </a:prstGeom>
          <a:noFill/>
        </p:spPr>
        <p:txBody>
          <a:bodyPr wrap="square" rtlCol="0">
            <a:spAutoFit/>
          </a:bodyPr>
          <a:lstStyle/>
          <a:p>
            <a:pPr algn="l"/>
            <a:r>
              <a:rPr lang="es-ES" sz="2400" dirty="0">
                <a:solidFill>
                  <a:srgbClr val="009A96"/>
                </a:solidFill>
              </a:rPr>
              <a:t>NOKIA</a:t>
            </a:r>
          </a:p>
        </p:txBody>
      </p:sp>
      <p:sp>
        <p:nvSpPr>
          <p:cNvPr id="14" name="CuadroTexto 13">
            <a:extLst>
              <a:ext uri="{FF2B5EF4-FFF2-40B4-BE49-F238E27FC236}">
                <a16:creationId xmlns:a16="http://schemas.microsoft.com/office/drawing/2014/main" id="{53A3FAAE-1886-4688-8984-9CD06664E14B}"/>
              </a:ext>
            </a:extLst>
          </p:cNvPr>
          <p:cNvSpPr txBox="1"/>
          <p:nvPr/>
        </p:nvSpPr>
        <p:spPr>
          <a:xfrm>
            <a:off x="866880" y="4217521"/>
            <a:ext cx="2583286" cy="461665"/>
          </a:xfrm>
          <a:prstGeom prst="rect">
            <a:avLst/>
          </a:prstGeom>
          <a:noFill/>
        </p:spPr>
        <p:txBody>
          <a:bodyPr wrap="square" rtlCol="0">
            <a:spAutoFit/>
          </a:bodyPr>
          <a:lstStyle/>
          <a:p>
            <a:pPr algn="l"/>
            <a:r>
              <a:rPr lang="es-ES" sz="2400" dirty="0">
                <a:solidFill>
                  <a:srgbClr val="009A96"/>
                </a:solidFill>
              </a:rPr>
              <a:t>OPTARESOLUTIONS</a:t>
            </a:r>
          </a:p>
        </p:txBody>
      </p:sp>
      <p:sp>
        <p:nvSpPr>
          <p:cNvPr id="15" name="CuadroTexto 14">
            <a:extLst>
              <a:ext uri="{FF2B5EF4-FFF2-40B4-BE49-F238E27FC236}">
                <a16:creationId xmlns:a16="http://schemas.microsoft.com/office/drawing/2014/main" id="{20CAC185-0229-43A2-A99F-CAA92C93795A}"/>
              </a:ext>
            </a:extLst>
          </p:cNvPr>
          <p:cNvSpPr txBox="1"/>
          <p:nvPr/>
        </p:nvSpPr>
        <p:spPr>
          <a:xfrm>
            <a:off x="866880" y="4674566"/>
            <a:ext cx="1828800" cy="461665"/>
          </a:xfrm>
          <a:prstGeom prst="rect">
            <a:avLst/>
          </a:prstGeom>
          <a:noFill/>
        </p:spPr>
        <p:txBody>
          <a:bodyPr wrap="square" rtlCol="0">
            <a:spAutoFit/>
          </a:bodyPr>
          <a:lstStyle/>
          <a:p>
            <a:pPr algn="l"/>
            <a:r>
              <a:rPr lang="es-ES" sz="2400" dirty="0">
                <a:solidFill>
                  <a:srgbClr val="009A96"/>
                </a:solidFill>
              </a:rPr>
              <a:t>TELEFÓNICA</a:t>
            </a:r>
          </a:p>
        </p:txBody>
      </p:sp>
      <p:sp>
        <p:nvSpPr>
          <p:cNvPr id="16" name="CuadroTexto 15">
            <a:extLst>
              <a:ext uri="{FF2B5EF4-FFF2-40B4-BE49-F238E27FC236}">
                <a16:creationId xmlns:a16="http://schemas.microsoft.com/office/drawing/2014/main" id="{20F7B112-7F7B-45C7-8A73-4A07BBB9141D}"/>
              </a:ext>
            </a:extLst>
          </p:cNvPr>
          <p:cNvSpPr txBox="1"/>
          <p:nvPr/>
        </p:nvSpPr>
        <p:spPr>
          <a:xfrm>
            <a:off x="866880" y="5125445"/>
            <a:ext cx="1828800" cy="461665"/>
          </a:xfrm>
          <a:prstGeom prst="rect">
            <a:avLst/>
          </a:prstGeom>
          <a:noFill/>
        </p:spPr>
        <p:txBody>
          <a:bodyPr wrap="square" rtlCol="0">
            <a:spAutoFit/>
          </a:bodyPr>
          <a:lstStyle/>
          <a:p>
            <a:pPr algn="l"/>
            <a:r>
              <a:rPr lang="es-ES" sz="2400" dirty="0">
                <a:solidFill>
                  <a:srgbClr val="009A96"/>
                </a:solidFill>
              </a:rPr>
              <a:t>VMWARE</a:t>
            </a:r>
          </a:p>
        </p:txBody>
      </p:sp>
      <p:sp>
        <p:nvSpPr>
          <p:cNvPr id="17" name="CuadroTexto 16">
            <a:extLst>
              <a:ext uri="{FF2B5EF4-FFF2-40B4-BE49-F238E27FC236}">
                <a16:creationId xmlns:a16="http://schemas.microsoft.com/office/drawing/2014/main" id="{FD001569-7707-4CE8-9975-75C6F8EA5FAC}"/>
              </a:ext>
            </a:extLst>
          </p:cNvPr>
          <p:cNvSpPr txBox="1"/>
          <p:nvPr/>
        </p:nvSpPr>
        <p:spPr>
          <a:xfrm>
            <a:off x="866880" y="5590194"/>
            <a:ext cx="1828800" cy="461665"/>
          </a:xfrm>
          <a:prstGeom prst="rect">
            <a:avLst/>
          </a:prstGeom>
          <a:noFill/>
        </p:spPr>
        <p:txBody>
          <a:bodyPr wrap="square" rtlCol="0">
            <a:spAutoFit/>
          </a:bodyPr>
          <a:lstStyle/>
          <a:p>
            <a:pPr algn="l"/>
            <a:r>
              <a:rPr lang="es-ES" sz="2400" dirty="0">
                <a:solidFill>
                  <a:srgbClr val="009A96"/>
                </a:solidFill>
              </a:rPr>
              <a:t>ZTE</a:t>
            </a:r>
          </a:p>
        </p:txBody>
      </p:sp>
      <p:sp>
        <p:nvSpPr>
          <p:cNvPr id="18" name="Rectángulo 17">
            <a:extLst>
              <a:ext uri="{FF2B5EF4-FFF2-40B4-BE49-F238E27FC236}">
                <a16:creationId xmlns:a16="http://schemas.microsoft.com/office/drawing/2014/main" id="{6C44CED7-4871-4B73-BFDC-C77BBF08C20C}"/>
              </a:ext>
            </a:extLst>
          </p:cNvPr>
          <p:cNvSpPr/>
          <p:nvPr/>
        </p:nvSpPr>
        <p:spPr>
          <a:xfrm>
            <a:off x="3866509" y="365125"/>
            <a:ext cx="400685" cy="1117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ES"/>
          </a:p>
        </p:txBody>
      </p:sp>
      <p:pic>
        <p:nvPicPr>
          <p:cNvPr id="19" name="Picture 4">
            <a:extLst>
              <a:ext uri="{FF2B5EF4-FFF2-40B4-BE49-F238E27FC236}">
                <a16:creationId xmlns:a16="http://schemas.microsoft.com/office/drawing/2014/main" id="{3DCA39EE-850E-4B58-B015-572A6E4E1FC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189189" y="5990981"/>
            <a:ext cx="2164611" cy="3719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07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4">
            <a:extLst>
              <a:ext uri="{FF2B5EF4-FFF2-40B4-BE49-F238E27FC236}">
                <a16:creationId xmlns:a16="http://schemas.microsoft.com/office/drawing/2014/main" id="{3A621A30-E503-0143-B889-8D50D9961A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8943" y="183163"/>
            <a:ext cx="3621456" cy="571025"/>
          </a:xfrm>
          <a:prstGeom prst="rect">
            <a:avLst/>
          </a:prstGeom>
        </p:spPr>
      </p:pic>
      <p:sp>
        <p:nvSpPr>
          <p:cNvPr id="2" name="CuadroTexto 1">
            <a:extLst>
              <a:ext uri="{FF2B5EF4-FFF2-40B4-BE49-F238E27FC236}">
                <a16:creationId xmlns:a16="http://schemas.microsoft.com/office/drawing/2014/main" id="{2B8BDF16-BC52-7A41-9A69-0686AD39F08D}"/>
              </a:ext>
            </a:extLst>
          </p:cNvPr>
          <p:cNvSpPr txBox="1"/>
          <p:nvPr/>
        </p:nvSpPr>
        <p:spPr>
          <a:xfrm>
            <a:off x="7859182" y="1011766"/>
            <a:ext cx="3297343" cy="523220"/>
          </a:xfrm>
          <a:prstGeom prst="rect">
            <a:avLst/>
          </a:prstGeom>
          <a:noFill/>
        </p:spPr>
        <p:txBody>
          <a:bodyPr wrap="square" rtlCol="0">
            <a:spAutoFit/>
          </a:bodyPr>
          <a:lstStyle/>
          <a:p>
            <a:pPr algn="l"/>
            <a:r>
              <a:rPr lang="es-ES" sz="1400" dirty="0"/>
              <a:t>ELEMENTOS QUE TIENE QUE TENER LA FLEXIBILIDAD</a:t>
            </a:r>
          </a:p>
        </p:txBody>
      </p:sp>
      <p:sp>
        <p:nvSpPr>
          <p:cNvPr id="13" name="CuadroTexto 12">
            <a:extLst>
              <a:ext uri="{FF2B5EF4-FFF2-40B4-BE49-F238E27FC236}">
                <a16:creationId xmlns:a16="http://schemas.microsoft.com/office/drawing/2014/main" id="{E082DF5F-FEE5-174E-860C-5D74E03527B4}"/>
              </a:ext>
            </a:extLst>
          </p:cNvPr>
          <p:cNvSpPr txBox="1"/>
          <p:nvPr/>
        </p:nvSpPr>
        <p:spPr>
          <a:xfrm>
            <a:off x="702099" y="1011766"/>
            <a:ext cx="5789083" cy="5693866"/>
          </a:xfrm>
          <a:prstGeom prst="rect">
            <a:avLst/>
          </a:prstGeom>
          <a:noFill/>
        </p:spPr>
        <p:txBody>
          <a:bodyPr wrap="square">
            <a:spAutoFit/>
          </a:bodyPr>
          <a:lstStyle/>
          <a:p>
            <a:pPr algn="just"/>
            <a:r>
              <a:rPr lang="es-ES" sz="1400" dirty="0">
                <a:effectLst/>
                <a:latin typeface="Calibri" panose="020F0502020204030204" pitchFamily="34" charset="0"/>
                <a:ea typeface="Calibri" panose="020F0502020204030204" pitchFamily="34" charset="0"/>
                <a:cs typeface="Times New Roman" panose="02020603050405020304" pitchFamily="18" charset="0"/>
              </a:rPr>
              <a:t>El entorno y el mercado en el que se mueven nuestras empresas ha empujado al desarrollo de medidas que contribuyen a conseguir una competitividad necesaria para seguir ocupando un puesto en el mercado. En este sentido, vemos la flexibilidad como un componente dentro de la negociación colectiva que ayuda a las empresas a mejorar sus procesos y sus resultados de negocio.</a:t>
            </a:r>
          </a:p>
          <a:p>
            <a:pPr algn="just"/>
            <a:r>
              <a:rPr lang="es-ES" sz="1400" dirty="0">
                <a:effectLst/>
                <a:latin typeface="Calibri" panose="020F0502020204030204" pitchFamily="34" charset="0"/>
                <a:ea typeface="Calibri" panose="020F0502020204030204" pitchFamily="34" charset="0"/>
                <a:cs typeface="Times New Roman" panose="02020603050405020304" pitchFamily="18" charset="0"/>
              </a:rPr>
              <a:t> </a:t>
            </a:r>
          </a:p>
          <a:p>
            <a:pPr algn="just"/>
            <a:r>
              <a:rPr lang="es-ES" sz="1400" dirty="0">
                <a:effectLst/>
                <a:latin typeface="Calibri" panose="020F0502020204030204" pitchFamily="34" charset="0"/>
                <a:ea typeface="Calibri" panose="020F0502020204030204" pitchFamily="34" charset="0"/>
                <a:cs typeface="Times New Roman" panose="02020603050405020304" pitchFamily="18" charset="0"/>
              </a:rPr>
              <a:t>No podemos obviar la situación de la pandemia y que existe un</a:t>
            </a:r>
            <a:r>
              <a:rPr lang="es-ES" sz="1400" i="1" dirty="0">
                <a:effectLst/>
                <a:latin typeface="Calibri" panose="020F0502020204030204" pitchFamily="34" charset="0"/>
                <a:ea typeface="Calibri" panose="020F0502020204030204" pitchFamily="34" charset="0"/>
                <a:cs typeface="Times New Roman" panose="02020603050405020304" pitchFamily="18" charset="0"/>
              </a:rPr>
              <a:t> antes </a:t>
            </a:r>
            <a:r>
              <a:rPr lang="es-ES" sz="1400" dirty="0">
                <a:effectLst/>
                <a:latin typeface="Calibri" panose="020F0502020204030204" pitchFamily="34" charset="0"/>
                <a:ea typeface="Calibri" panose="020F0502020204030204" pitchFamily="34" charset="0"/>
                <a:cs typeface="Times New Roman" panose="02020603050405020304" pitchFamily="18" charset="0"/>
              </a:rPr>
              <a:t>y -de momento- un </a:t>
            </a:r>
            <a:r>
              <a:rPr lang="es-ES" sz="1400" i="1" dirty="0">
                <a:effectLst/>
                <a:latin typeface="Calibri" panose="020F0502020204030204" pitchFamily="34" charset="0"/>
                <a:ea typeface="Calibri" panose="020F0502020204030204" pitchFamily="34" charset="0"/>
                <a:cs typeface="Times New Roman" panose="02020603050405020304" pitchFamily="18" charset="0"/>
              </a:rPr>
              <a:t>durante, </a:t>
            </a:r>
            <a:r>
              <a:rPr lang="es-ES" sz="1400" dirty="0">
                <a:effectLst/>
                <a:latin typeface="Calibri" panose="020F0502020204030204" pitchFamily="34" charset="0"/>
                <a:ea typeface="Calibri" panose="020F0502020204030204" pitchFamily="34" charset="0"/>
                <a:cs typeface="Times New Roman" panose="02020603050405020304" pitchFamily="18" charset="0"/>
              </a:rPr>
              <a:t>y que se han tenido que poner en marcha con carácter de emergencia social medidas de flexibilidad muy importantes relacionadas con el teletrabajo o trabajo a distancia. En este contexto, el Gobierno aprobó un RD de trabajo a distancia en 2020, que puede ayudar a desarrollar la flexibilidad dentro de las organizaciones. Desde </a:t>
            </a:r>
            <a:r>
              <a:rPr lang="es-ES" sz="1400" b="1" dirty="0">
                <a:solidFill>
                  <a:srgbClr val="009A96"/>
                </a:solidFill>
                <a:effectLst/>
                <a:latin typeface="Calibri" panose="020F0502020204030204" pitchFamily="34" charset="0"/>
                <a:ea typeface="Calibri" panose="020F0502020204030204" pitchFamily="34" charset="0"/>
                <a:cs typeface="Times New Roman" panose="02020603050405020304" pitchFamily="18" charset="0"/>
              </a:rPr>
              <a:t>DigitalES, Asociación Española para la Digitalización</a:t>
            </a:r>
            <a:r>
              <a:rPr lang="es-ES" sz="1400" dirty="0">
                <a:effectLst/>
                <a:latin typeface="Calibri" panose="020F0502020204030204" pitchFamily="34" charset="0"/>
                <a:ea typeface="Calibri" panose="020F0502020204030204" pitchFamily="34" charset="0"/>
                <a:cs typeface="Times New Roman" panose="02020603050405020304" pitchFamily="18" charset="0"/>
              </a:rPr>
              <a:t>, creemos que es imperativo tomar perspectiva y reflexionar sobre esta modalidad de trabajo que, acelerada por la crisis derivada del Covid-19, se ha convertido en una práctica reivindicada por trabajadores y organizaciones sindicales.</a:t>
            </a:r>
          </a:p>
          <a:p>
            <a:pPr algn="just"/>
            <a:r>
              <a:rPr lang="es-ES" sz="1400" dirty="0">
                <a:effectLst/>
                <a:latin typeface="Calibri" panose="020F0502020204030204" pitchFamily="34" charset="0"/>
                <a:ea typeface="Calibri" panose="020F0502020204030204" pitchFamily="34" charset="0"/>
                <a:cs typeface="Times New Roman" panose="02020603050405020304" pitchFamily="18" charset="0"/>
              </a:rPr>
              <a:t> </a:t>
            </a:r>
          </a:p>
          <a:p>
            <a:pPr algn="just"/>
            <a:r>
              <a:rPr lang="es-ES" sz="1400" dirty="0">
                <a:effectLst/>
                <a:latin typeface="Calibri" panose="020F0502020204030204" pitchFamily="34" charset="0"/>
                <a:ea typeface="Calibri" panose="020F0502020204030204" pitchFamily="34" charset="0"/>
                <a:cs typeface="Times New Roman" panose="02020603050405020304" pitchFamily="18" charset="0"/>
              </a:rPr>
              <a:t>En este documento, reunimos las principales conclusiones extraídas de las entrevistas elaboradas por los miembros de nuestra Línea de trabajo “Nuevos modelos de empleo digitales” a las empresas tecnológicas que forman parte de la asociación. Entrevistas con una duración de una hora, para identificar los </a:t>
            </a:r>
            <a:r>
              <a:rPr lang="es-ES" sz="1400" b="1" dirty="0">
                <a:solidFill>
                  <a:srgbClr val="009A96"/>
                </a:solidFill>
                <a:effectLst/>
                <a:latin typeface="Calibri" panose="020F0502020204030204" pitchFamily="34" charset="0"/>
                <a:ea typeface="Calibri" panose="020F0502020204030204" pitchFamily="34" charset="0"/>
                <a:cs typeface="Times New Roman" panose="02020603050405020304" pitchFamily="18" charset="0"/>
              </a:rPr>
              <a:t>denominadores comunes </a:t>
            </a:r>
            <a:r>
              <a:rPr lang="es-ES" sz="1400" dirty="0">
                <a:effectLst/>
                <a:latin typeface="Calibri" panose="020F0502020204030204" pitchFamily="34" charset="0"/>
                <a:ea typeface="Calibri" panose="020F0502020204030204" pitchFamily="34" charset="0"/>
                <a:cs typeface="Times New Roman" panose="02020603050405020304" pitchFamily="18" charset="0"/>
              </a:rPr>
              <a:t>que nos unen en relación con la flexibilidad laboral y, como derivada de ésta, el teletrabajo o trabajo a distancia.</a:t>
            </a:r>
          </a:p>
          <a:p>
            <a:pPr algn="just"/>
            <a:r>
              <a:rPr lang="es-ES" sz="14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6" name="CuadroTexto 5">
            <a:extLst>
              <a:ext uri="{FF2B5EF4-FFF2-40B4-BE49-F238E27FC236}">
                <a16:creationId xmlns:a16="http://schemas.microsoft.com/office/drawing/2014/main" id="{E451144E-5AB0-C445-A9E1-E7B5A1ECFD11}"/>
              </a:ext>
            </a:extLst>
          </p:cNvPr>
          <p:cNvSpPr txBox="1"/>
          <p:nvPr/>
        </p:nvSpPr>
        <p:spPr>
          <a:xfrm>
            <a:off x="7859182" y="1792564"/>
            <a:ext cx="3297343" cy="523220"/>
          </a:xfrm>
          <a:prstGeom prst="rect">
            <a:avLst/>
          </a:prstGeom>
          <a:noFill/>
        </p:spPr>
        <p:txBody>
          <a:bodyPr wrap="square" rtlCol="0">
            <a:spAutoFit/>
          </a:bodyPr>
          <a:lstStyle/>
          <a:p>
            <a:pPr algn="l"/>
            <a:r>
              <a:rPr lang="es-ES" sz="1400" dirty="0"/>
              <a:t>RELACIÓN CON LA NEGOCIACIÓN COLECTIVA</a:t>
            </a:r>
          </a:p>
        </p:txBody>
      </p:sp>
      <p:sp>
        <p:nvSpPr>
          <p:cNvPr id="9" name="CuadroTexto 8">
            <a:extLst>
              <a:ext uri="{FF2B5EF4-FFF2-40B4-BE49-F238E27FC236}">
                <a16:creationId xmlns:a16="http://schemas.microsoft.com/office/drawing/2014/main" id="{0BD89977-46BC-1D43-8F01-FD13E7D9F9EF}"/>
              </a:ext>
            </a:extLst>
          </p:cNvPr>
          <p:cNvSpPr txBox="1"/>
          <p:nvPr/>
        </p:nvSpPr>
        <p:spPr>
          <a:xfrm>
            <a:off x="7859181" y="2573362"/>
            <a:ext cx="3297343" cy="523220"/>
          </a:xfrm>
          <a:prstGeom prst="rect">
            <a:avLst/>
          </a:prstGeom>
          <a:noFill/>
        </p:spPr>
        <p:txBody>
          <a:bodyPr wrap="square" rtlCol="0">
            <a:spAutoFit/>
          </a:bodyPr>
          <a:lstStyle/>
          <a:p>
            <a:pPr algn="l"/>
            <a:r>
              <a:rPr lang="es-ES" sz="1400" dirty="0"/>
              <a:t>REQUISITOS PREVIOS PARA PODER IMPLEMENTAR MEDIDAS</a:t>
            </a:r>
          </a:p>
        </p:txBody>
      </p:sp>
      <p:sp>
        <p:nvSpPr>
          <p:cNvPr id="11" name="CuadroTexto 10">
            <a:extLst>
              <a:ext uri="{FF2B5EF4-FFF2-40B4-BE49-F238E27FC236}">
                <a16:creationId xmlns:a16="http://schemas.microsoft.com/office/drawing/2014/main" id="{550459C0-E852-6644-947D-BC465C98E49A}"/>
              </a:ext>
            </a:extLst>
          </p:cNvPr>
          <p:cNvSpPr txBox="1"/>
          <p:nvPr/>
        </p:nvSpPr>
        <p:spPr>
          <a:xfrm>
            <a:off x="7859180" y="3359325"/>
            <a:ext cx="3297343" cy="307777"/>
          </a:xfrm>
          <a:prstGeom prst="rect">
            <a:avLst/>
          </a:prstGeom>
          <a:noFill/>
        </p:spPr>
        <p:txBody>
          <a:bodyPr wrap="square" rtlCol="0">
            <a:spAutoFit/>
          </a:bodyPr>
          <a:lstStyle/>
          <a:p>
            <a:pPr algn="l"/>
            <a:r>
              <a:rPr lang="es-ES" sz="1400" dirty="0"/>
              <a:t>INVERSIÓN REALIZADA EN FLEXIBILIDAD</a:t>
            </a:r>
          </a:p>
        </p:txBody>
      </p:sp>
      <p:sp>
        <p:nvSpPr>
          <p:cNvPr id="20" name="CuadroTexto 19">
            <a:extLst>
              <a:ext uri="{FF2B5EF4-FFF2-40B4-BE49-F238E27FC236}">
                <a16:creationId xmlns:a16="http://schemas.microsoft.com/office/drawing/2014/main" id="{35591CBB-6A9B-604E-A504-1D6221693835}"/>
              </a:ext>
            </a:extLst>
          </p:cNvPr>
          <p:cNvSpPr txBox="1"/>
          <p:nvPr/>
        </p:nvSpPr>
        <p:spPr>
          <a:xfrm>
            <a:off x="7859179" y="4134958"/>
            <a:ext cx="3297343" cy="307777"/>
          </a:xfrm>
          <a:prstGeom prst="rect">
            <a:avLst/>
          </a:prstGeom>
          <a:noFill/>
        </p:spPr>
        <p:txBody>
          <a:bodyPr wrap="square" rtlCol="0">
            <a:spAutoFit/>
          </a:bodyPr>
          <a:lstStyle/>
          <a:p>
            <a:pPr algn="l"/>
            <a:r>
              <a:rPr lang="es-ES" sz="1400" dirty="0"/>
              <a:t>PORCENTAJE ÓPTIMO DE TELETRABAJO</a:t>
            </a:r>
          </a:p>
        </p:txBody>
      </p:sp>
      <p:sp>
        <p:nvSpPr>
          <p:cNvPr id="22" name="CuadroTexto 21">
            <a:extLst>
              <a:ext uri="{FF2B5EF4-FFF2-40B4-BE49-F238E27FC236}">
                <a16:creationId xmlns:a16="http://schemas.microsoft.com/office/drawing/2014/main" id="{DD972D07-F697-124A-9EB8-D91091BC273C}"/>
              </a:ext>
            </a:extLst>
          </p:cNvPr>
          <p:cNvSpPr txBox="1"/>
          <p:nvPr/>
        </p:nvSpPr>
        <p:spPr>
          <a:xfrm>
            <a:off x="7859178" y="4834726"/>
            <a:ext cx="3297343" cy="307777"/>
          </a:xfrm>
          <a:prstGeom prst="rect">
            <a:avLst/>
          </a:prstGeom>
          <a:noFill/>
        </p:spPr>
        <p:txBody>
          <a:bodyPr wrap="square" rtlCol="0">
            <a:spAutoFit/>
          </a:bodyPr>
          <a:lstStyle/>
          <a:p>
            <a:pPr algn="l"/>
            <a:r>
              <a:rPr lang="es-ES" sz="1400" dirty="0"/>
              <a:t>TEMPORALIDAD Y REVERSIBILIDAD</a:t>
            </a:r>
          </a:p>
        </p:txBody>
      </p:sp>
      <p:sp>
        <p:nvSpPr>
          <p:cNvPr id="24" name="CuadroTexto 23">
            <a:extLst>
              <a:ext uri="{FF2B5EF4-FFF2-40B4-BE49-F238E27FC236}">
                <a16:creationId xmlns:a16="http://schemas.microsoft.com/office/drawing/2014/main" id="{FD0EB665-8075-7142-9F08-29750233ED36}"/>
              </a:ext>
            </a:extLst>
          </p:cNvPr>
          <p:cNvSpPr txBox="1"/>
          <p:nvPr/>
        </p:nvSpPr>
        <p:spPr>
          <a:xfrm>
            <a:off x="7859178" y="5497401"/>
            <a:ext cx="3297343" cy="523220"/>
          </a:xfrm>
          <a:prstGeom prst="rect">
            <a:avLst/>
          </a:prstGeom>
          <a:noFill/>
        </p:spPr>
        <p:txBody>
          <a:bodyPr wrap="square" rtlCol="0">
            <a:spAutoFit/>
          </a:bodyPr>
          <a:lstStyle/>
          <a:p>
            <a:pPr algn="l"/>
            <a:r>
              <a:rPr lang="es-ES" sz="1400" dirty="0"/>
              <a:t>ABORDAR LAS OBLIGACIONES DE LA NUEVA LEY</a:t>
            </a:r>
          </a:p>
        </p:txBody>
      </p:sp>
      <p:pic>
        <p:nvPicPr>
          <p:cNvPr id="25" name="Gráfico 25" descr="Diagrama de Venn">
            <a:extLst>
              <a:ext uri="{FF2B5EF4-FFF2-40B4-BE49-F238E27FC236}">
                <a16:creationId xmlns:a16="http://schemas.microsoft.com/office/drawing/2014/main" id="{D903F445-18ED-2B4F-A9CE-8806DCC80D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84298" y="1006601"/>
            <a:ext cx="523220" cy="523220"/>
          </a:xfrm>
          <a:prstGeom prst="rect">
            <a:avLst/>
          </a:prstGeom>
        </p:spPr>
      </p:pic>
      <p:pic>
        <p:nvPicPr>
          <p:cNvPr id="26" name="Gráfico 26" descr="Reunión">
            <a:extLst>
              <a:ext uri="{FF2B5EF4-FFF2-40B4-BE49-F238E27FC236}">
                <a16:creationId xmlns:a16="http://schemas.microsoft.com/office/drawing/2014/main" id="{3B58C539-5A8B-364E-8C1A-5B9FB719304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183013" y="1689251"/>
            <a:ext cx="626533" cy="626533"/>
          </a:xfrm>
          <a:prstGeom prst="rect">
            <a:avLst/>
          </a:prstGeom>
        </p:spPr>
      </p:pic>
      <p:pic>
        <p:nvPicPr>
          <p:cNvPr id="27" name="Gráfico 27" descr="Maletín">
            <a:extLst>
              <a:ext uri="{FF2B5EF4-FFF2-40B4-BE49-F238E27FC236}">
                <a16:creationId xmlns:a16="http://schemas.microsoft.com/office/drawing/2014/main" id="{41316CE8-9DA8-9C48-83FF-87D96B9AFED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183012" y="2519122"/>
            <a:ext cx="626534" cy="626534"/>
          </a:xfrm>
          <a:prstGeom prst="rect">
            <a:avLst/>
          </a:prstGeom>
        </p:spPr>
      </p:pic>
      <p:pic>
        <p:nvPicPr>
          <p:cNvPr id="28" name="Gráfico 28" descr="Euro">
            <a:extLst>
              <a:ext uri="{FF2B5EF4-FFF2-40B4-BE49-F238E27FC236}">
                <a16:creationId xmlns:a16="http://schemas.microsoft.com/office/drawing/2014/main" id="{547F9696-46A8-D047-8B0A-658230223CC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350317" y="3255144"/>
            <a:ext cx="457201" cy="457201"/>
          </a:xfrm>
          <a:prstGeom prst="rect">
            <a:avLst/>
          </a:prstGeom>
        </p:spPr>
      </p:pic>
      <p:pic>
        <p:nvPicPr>
          <p:cNvPr id="29" name="Gráfico 29" descr="Flecha circular">
            <a:extLst>
              <a:ext uri="{FF2B5EF4-FFF2-40B4-BE49-F238E27FC236}">
                <a16:creationId xmlns:a16="http://schemas.microsoft.com/office/drawing/2014/main" id="{3BA8FB58-1B3F-234B-9D29-E05BE10FE730}"/>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232640" y="4665072"/>
            <a:ext cx="626535" cy="626535"/>
          </a:xfrm>
          <a:prstGeom prst="rect">
            <a:avLst/>
          </a:prstGeom>
        </p:spPr>
      </p:pic>
      <p:pic>
        <p:nvPicPr>
          <p:cNvPr id="31" name="Gráfico 31" descr="Centro de llamadas">
            <a:extLst>
              <a:ext uri="{FF2B5EF4-FFF2-40B4-BE49-F238E27FC236}">
                <a16:creationId xmlns:a16="http://schemas.microsoft.com/office/drawing/2014/main" id="{40B4EE56-45DA-2049-A113-761D652B1EF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232647" y="3898366"/>
            <a:ext cx="626535" cy="626535"/>
          </a:xfrm>
          <a:prstGeom prst="rect">
            <a:avLst/>
          </a:prstGeom>
        </p:spPr>
      </p:pic>
      <p:pic>
        <p:nvPicPr>
          <p:cNvPr id="32" name="Gráfico 32" descr="Lista de comprobación">
            <a:extLst>
              <a:ext uri="{FF2B5EF4-FFF2-40B4-BE49-F238E27FC236}">
                <a16:creationId xmlns:a16="http://schemas.microsoft.com/office/drawing/2014/main" id="{631D755C-BCBC-E340-A164-24D941F51D4B}"/>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7232641" y="5465127"/>
            <a:ext cx="626535" cy="626535"/>
          </a:xfrm>
          <a:prstGeom prst="rect">
            <a:avLst/>
          </a:prstGeom>
        </p:spPr>
      </p:pic>
    </p:spTree>
    <p:extLst>
      <p:ext uri="{BB962C8B-B14F-4D97-AF65-F5344CB8AC3E}">
        <p14:creationId xmlns:p14="http://schemas.microsoft.com/office/powerpoint/2010/main" val="4220097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660D1480-D589-4345-A4FB-584D3DB74E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8943" y="183163"/>
            <a:ext cx="3621456" cy="571025"/>
          </a:xfrm>
          <a:prstGeom prst="rect">
            <a:avLst/>
          </a:prstGeom>
        </p:spPr>
      </p:pic>
      <p:sp>
        <p:nvSpPr>
          <p:cNvPr id="7" name="CuadroTexto 6">
            <a:extLst>
              <a:ext uri="{FF2B5EF4-FFF2-40B4-BE49-F238E27FC236}">
                <a16:creationId xmlns:a16="http://schemas.microsoft.com/office/drawing/2014/main" id="{846C8725-5B1A-7246-963B-4F5B7848BF07}"/>
              </a:ext>
            </a:extLst>
          </p:cNvPr>
          <p:cNvSpPr txBox="1"/>
          <p:nvPr/>
        </p:nvSpPr>
        <p:spPr>
          <a:xfrm>
            <a:off x="1042056" y="754188"/>
            <a:ext cx="3297343" cy="523220"/>
          </a:xfrm>
          <a:prstGeom prst="rect">
            <a:avLst/>
          </a:prstGeom>
          <a:noFill/>
        </p:spPr>
        <p:txBody>
          <a:bodyPr wrap="square" rtlCol="0">
            <a:spAutoFit/>
          </a:bodyPr>
          <a:lstStyle/>
          <a:p>
            <a:pPr algn="l"/>
            <a:r>
              <a:rPr lang="es-ES" sz="1400" dirty="0"/>
              <a:t>ELEMENTOS QUE TIENE QUE TENER LA FLEXIBILIDAD</a:t>
            </a:r>
          </a:p>
        </p:txBody>
      </p:sp>
      <p:pic>
        <p:nvPicPr>
          <p:cNvPr id="9" name="Gráfico 25" descr="Diagrama de Venn">
            <a:extLst>
              <a:ext uri="{FF2B5EF4-FFF2-40B4-BE49-F238E27FC236}">
                <a16:creationId xmlns:a16="http://schemas.microsoft.com/office/drawing/2014/main" id="{4ABD36E0-9DBF-5543-8D49-9FA8984AC35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18836" y="754188"/>
            <a:ext cx="523220" cy="523220"/>
          </a:xfrm>
          <a:prstGeom prst="rect">
            <a:avLst/>
          </a:prstGeom>
        </p:spPr>
      </p:pic>
      <p:sp>
        <p:nvSpPr>
          <p:cNvPr id="2" name="CuadroTexto 1">
            <a:extLst>
              <a:ext uri="{FF2B5EF4-FFF2-40B4-BE49-F238E27FC236}">
                <a16:creationId xmlns:a16="http://schemas.microsoft.com/office/drawing/2014/main" id="{17D418BC-E16F-BE4E-930B-26E90B7DB9BB}"/>
              </a:ext>
            </a:extLst>
          </p:cNvPr>
          <p:cNvSpPr txBox="1"/>
          <p:nvPr/>
        </p:nvSpPr>
        <p:spPr>
          <a:xfrm>
            <a:off x="1513583" y="2651866"/>
            <a:ext cx="2354287" cy="1815882"/>
          </a:xfrm>
          <a:prstGeom prst="rect">
            <a:avLst/>
          </a:prstGeom>
          <a:noFill/>
        </p:spPr>
        <p:txBody>
          <a:bodyPr wrap="square" rtlCol="0">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Wingdings" pitchFamily="2" charset="2"/>
              <a:buChar char="§"/>
            </a:pPr>
            <a:r>
              <a:rPr lang="es-ES" sz="1400" dirty="0">
                <a:solidFill>
                  <a:srgbClr val="009A96"/>
                </a:solidFill>
              </a:rPr>
              <a:t>AUTONOMIA</a:t>
            </a:r>
          </a:p>
          <a:p>
            <a:pPr marL="285750" indent="-285750" algn="l">
              <a:buFont typeface="Wingdings" pitchFamily="2" charset="2"/>
              <a:buChar char="§"/>
            </a:pPr>
            <a:r>
              <a:rPr lang="es-ES" sz="1400" dirty="0">
                <a:solidFill>
                  <a:srgbClr val="009A96"/>
                </a:solidFill>
              </a:rPr>
              <a:t>CONFIANZA</a:t>
            </a:r>
          </a:p>
          <a:p>
            <a:pPr marL="285750" indent="-285750" algn="l">
              <a:buFont typeface="Wingdings" pitchFamily="2" charset="2"/>
              <a:buChar char="§"/>
            </a:pPr>
            <a:r>
              <a:rPr lang="es-ES" sz="1400" dirty="0">
                <a:solidFill>
                  <a:srgbClr val="009A96"/>
                </a:solidFill>
              </a:rPr>
              <a:t>COMUNICACIÓN</a:t>
            </a:r>
          </a:p>
          <a:p>
            <a:pPr marL="285750" indent="-285750" algn="l">
              <a:buFont typeface="Wingdings" pitchFamily="2" charset="2"/>
              <a:buChar char="§"/>
            </a:pPr>
            <a:r>
              <a:rPr lang="es-ES" sz="1400" dirty="0">
                <a:solidFill>
                  <a:srgbClr val="009A96"/>
                </a:solidFill>
              </a:rPr>
              <a:t>COMPROMISO</a:t>
            </a:r>
          </a:p>
          <a:p>
            <a:pPr marL="285750" indent="-285750" algn="l">
              <a:buFont typeface="Wingdings" pitchFamily="2" charset="2"/>
              <a:buChar char="§"/>
            </a:pPr>
            <a:r>
              <a:rPr lang="es-ES" sz="1400" dirty="0">
                <a:solidFill>
                  <a:srgbClr val="009A96"/>
                </a:solidFill>
              </a:rPr>
              <a:t>PRODUCTIVIDAD</a:t>
            </a:r>
          </a:p>
          <a:p>
            <a:pPr marL="285750" indent="-285750" algn="l">
              <a:buFont typeface="Wingdings" pitchFamily="2" charset="2"/>
              <a:buChar char="§"/>
            </a:pPr>
            <a:r>
              <a:rPr lang="es-ES" sz="1400" dirty="0">
                <a:solidFill>
                  <a:srgbClr val="009A96"/>
                </a:solidFill>
              </a:rPr>
              <a:t>RESPONSABILIDAD </a:t>
            </a:r>
          </a:p>
          <a:p>
            <a:pPr marL="285750" indent="-285750" algn="l">
              <a:buFont typeface="Wingdings" pitchFamily="2" charset="2"/>
              <a:buChar char="§"/>
            </a:pPr>
            <a:r>
              <a:rPr lang="es-ES" sz="1400" dirty="0">
                <a:solidFill>
                  <a:srgbClr val="009A96"/>
                </a:solidFill>
              </a:rPr>
              <a:t>TRABAJAR POR OBJETIVOS</a:t>
            </a:r>
          </a:p>
        </p:txBody>
      </p:sp>
      <p:sp>
        <p:nvSpPr>
          <p:cNvPr id="3" name="CuadroTexto 2">
            <a:extLst>
              <a:ext uri="{FF2B5EF4-FFF2-40B4-BE49-F238E27FC236}">
                <a16:creationId xmlns:a16="http://schemas.microsoft.com/office/drawing/2014/main" id="{20200410-D8D7-DA4F-A69B-1657455AFC3C}"/>
              </a:ext>
            </a:extLst>
          </p:cNvPr>
          <p:cNvSpPr txBox="1"/>
          <p:nvPr/>
        </p:nvSpPr>
        <p:spPr>
          <a:xfrm>
            <a:off x="1042056" y="1867033"/>
            <a:ext cx="3297343" cy="523220"/>
          </a:xfrm>
          <a:prstGeom prst="rect">
            <a:avLst/>
          </a:prstGeom>
          <a:noFill/>
        </p:spPr>
        <p:txBody>
          <a:bodyPr wrap="square" rtlCol="0">
            <a:spAutoFit/>
          </a:bodyPr>
          <a:lstStyle/>
          <a:p>
            <a:pPr algn="l"/>
            <a:r>
              <a:rPr lang="es-ES" sz="1400" dirty="0"/>
              <a:t>Estos son los denominadores comunes que hemos encontrado</a:t>
            </a:r>
          </a:p>
        </p:txBody>
      </p:sp>
      <p:sp>
        <p:nvSpPr>
          <p:cNvPr id="8" name="CuadroTexto 7">
            <a:extLst>
              <a:ext uri="{FF2B5EF4-FFF2-40B4-BE49-F238E27FC236}">
                <a16:creationId xmlns:a16="http://schemas.microsoft.com/office/drawing/2014/main" id="{3FA28CBC-CEB2-974B-B686-64006C8013B1}"/>
              </a:ext>
            </a:extLst>
          </p:cNvPr>
          <p:cNvSpPr txBox="1"/>
          <p:nvPr/>
        </p:nvSpPr>
        <p:spPr>
          <a:xfrm>
            <a:off x="4469320" y="1411858"/>
            <a:ext cx="3383283" cy="5139869"/>
          </a:xfrm>
          <a:prstGeom prst="rect">
            <a:avLst/>
          </a:prstGeom>
          <a:noFill/>
        </p:spPr>
        <p:txBody>
          <a:bodyPr wrap="square" rtlCol="0">
            <a:spAutoFit/>
          </a:bodyPr>
          <a:lstStyle/>
          <a:p>
            <a:pPr algn="l"/>
            <a:r>
              <a:rPr lang="es-ES" sz="1400" b="1" u="sng" dirty="0"/>
              <a:t>CONCLUSIONES:</a:t>
            </a:r>
          </a:p>
          <a:p>
            <a:pPr algn="l"/>
            <a:endParaRPr lang="es-ES" sz="1400" dirty="0"/>
          </a:p>
          <a:p>
            <a:pPr algn="just"/>
            <a:r>
              <a:rPr lang="es-ES" sz="1200" dirty="0"/>
              <a:t>La </a:t>
            </a:r>
            <a:r>
              <a:rPr lang="es-ES" sz="1200" b="1" dirty="0">
                <a:solidFill>
                  <a:srgbClr val="009A96"/>
                </a:solidFill>
              </a:rPr>
              <a:t>confianza</a:t>
            </a:r>
            <a:r>
              <a:rPr lang="es-ES" sz="1200" b="1" dirty="0"/>
              <a:t> </a:t>
            </a:r>
            <a:r>
              <a:rPr lang="es-ES" sz="1200" dirty="0"/>
              <a:t>mutua, entre empleado y empleador, es el elemento más importante para el conjunto de nuestros entrevistados; sin ella no hay modelo de flexibilidad que se pueda sostener. En el conjunto de nuestras empresas se da como un hecho normal que todos los trabajadores tengan los elementos tangibles resueltos: portátil, acceso a internet, línea de teléfono móvil, etc. Con la pandemia y la declaración del estado de alarma, se aumentan las prestaciones ya existentes con subvenciones totales o parciales para la costear la conectividad y/o la electricidad, así como elementos relacionados con la ergonomía y el mobiliario.</a:t>
            </a:r>
          </a:p>
          <a:p>
            <a:pPr algn="just"/>
            <a:endParaRPr lang="es-ES" sz="1200" dirty="0"/>
          </a:p>
          <a:p>
            <a:pPr algn="just"/>
            <a:r>
              <a:rPr lang="es-ES" sz="1200" dirty="0"/>
              <a:t>La flexibilidad tiene que formar parte de la cultura de la organización. En este camino se subraya el rol que deben jugar los </a:t>
            </a:r>
            <a:r>
              <a:rPr lang="es-ES" sz="1200" b="1" dirty="0">
                <a:solidFill>
                  <a:srgbClr val="009A96"/>
                </a:solidFill>
              </a:rPr>
              <a:t>mandos intermedios</a:t>
            </a:r>
            <a:r>
              <a:rPr lang="es-ES" sz="1200" dirty="0"/>
              <a:t>, piezas fundamentales para ejecutar el modelo de trabajo flexible. El conjunto de las empresas que forman DigitalES lleva un tiempo apostando por modelos flexibles y generando una cultura que les encamine hacia ellos. Formación (aprendizaje proactivo), estilo de liderazgo, gestión de la diversidad y actitud son las habilidades que se han trabajado con mayor intensidad.</a:t>
            </a:r>
          </a:p>
        </p:txBody>
      </p:sp>
      <p:sp>
        <p:nvSpPr>
          <p:cNvPr id="10" name="CuadroTexto 9">
            <a:extLst>
              <a:ext uri="{FF2B5EF4-FFF2-40B4-BE49-F238E27FC236}">
                <a16:creationId xmlns:a16="http://schemas.microsoft.com/office/drawing/2014/main" id="{0CE8EB9F-00D2-BC4C-8477-75404D1F53C8}"/>
              </a:ext>
            </a:extLst>
          </p:cNvPr>
          <p:cNvSpPr txBox="1"/>
          <p:nvPr/>
        </p:nvSpPr>
        <p:spPr>
          <a:xfrm>
            <a:off x="8129984" y="1411858"/>
            <a:ext cx="3970415" cy="4185761"/>
          </a:xfrm>
          <a:prstGeom prst="rect">
            <a:avLst/>
          </a:prstGeom>
          <a:noFill/>
        </p:spPr>
        <p:txBody>
          <a:bodyPr wrap="square" rtlCol="0">
            <a:spAutoFit/>
          </a:bodyPr>
          <a:lstStyle/>
          <a:p>
            <a:pPr algn="l"/>
            <a:r>
              <a:rPr lang="es-ES" sz="1400" b="1" u="sng" dirty="0"/>
              <a:t>PROPUESTAS E IDEAS PARA EL FUTURO:</a:t>
            </a:r>
          </a:p>
          <a:p>
            <a:pPr marL="285750" indent="-285750" algn="l">
              <a:buFont typeface="Wingdings" pitchFamily="2" charset="2"/>
              <a:buChar char="§"/>
            </a:pPr>
            <a:endParaRPr lang="es-ES" sz="1400" dirty="0"/>
          </a:p>
          <a:p>
            <a:pPr marL="285750" indent="-285750" algn="l">
              <a:buFont typeface="Wingdings" pitchFamily="2" charset="2"/>
              <a:buChar char="§"/>
            </a:pPr>
            <a:r>
              <a:rPr lang="es-ES" sz="1400" dirty="0"/>
              <a:t>Que los empleados elijan qué días quieren teletrabajar.</a:t>
            </a:r>
          </a:p>
          <a:p>
            <a:pPr marL="285750" indent="-285750" algn="l">
              <a:buFont typeface="Wingdings" pitchFamily="2" charset="2"/>
              <a:buChar char="§"/>
            </a:pPr>
            <a:r>
              <a:rPr lang="es-ES" sz="1400" dirty="0"/>
              <a:t>Llevar la actividad donde se encuentre el talento.</a:t>
            </a:r>
          </a:p>
          <a:p>
            <a:pPr marL="285750" indent="-285750" algn="l">
              <a:buFont typeface="Wingdings" pitchFamily="2" charset="2"/>
              <a:buChar char="§"/>
            </a:pPr>
            <a:r>
              <a:rPr lang="es-ES" sz="1400" dirty="0"/>
              <a:t>Desvincular la actividad del espacio.</a:t>
            </a:r>
          </a:p>
          <a:p>
            <a:pPr marL="285750" indent="-285750" algn="l">
              <a:buFont typeface="Wingdings" pitchFamily="2" charset="2"/>
              <a:buChar char="§"/>
            </a:pPr>
            <a:r>
              <a:rPr lang="es-ES" sz="1400" dirty="0"/>
              <a:t>Salvaguardar a los trabajadores que no pueden acceder a modelos flexibles.</a:t>
            </a:r>
          </a:p>
          <a:p>
            <a:pPr marL="285750" indent="-285750" algn="l">
              <a:buFont typeface="Wingdings" pitchFamily="2" charset="2"/>
              <a:buChar char="§"/>
            </a:pPr>
            <a:r>
              <a:rPr lang="es-ES" sz="1400" dirty="0"/>
              <a:t>La flexibilidad genera una organización más abierta con los empleados, los proveedores, los clientes, etc.</a:t>
            </a:r>
          </a:p>
          <a:p>
            <a:pPr marL="285750" indent="-285750" algn="l">
              <a:buFont typeface="Wingdings" pitchFamily="2" charset="2"/>
              <a:buChar char="§"/>
            </a:pPr>
            <a:r>
              <a:rPr lang="es-ES" sz="1400" dirty="0"/>
              <a:t>Modelos de gestión a través del empoderamiento de los equipos.</a:t>
            </a:r>
          </a:p>
          <a:p>
            <a:pPr marL="285750" indent="-285750" algn="l">
              <a:buFont typeface="Wingdings" pitchFamily="2" charset="2"/>
              <a:buChar char="§"/>
            </a:pPr>
            <a:r>
              <a:rPr lang="es-ES" sz="1400" dirty="0"/>
              <a:t>Nuevas actividades para los equipos de Gestión de Personas (RRHH) para buscar las formas más eficaces para adaptarse a los diferentes escenarios que ofrece el binomio flexibilidad-tecnología.</a:t>
            </a:r>
          </a:p>
        </p:txBody>
      </p:sp>
    </p:spTree>
    <p:extLst>
      <p:ext uri="{BB962C8B-B14F-4D97-AF65-F5344CB8AC3E}">
        <p14:creationId xmlns:p14="http://schemas.microsoft.com/office/powerpoint/2010/main" val="789257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34160FB-8D95-4F41-981D-BF502815DD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8943" y="183163"/>
            <a:ext cx="3621456" cy="571025"/>
          </a:xfrm>
          <a:prstGeom prst="rect">
            <a:avLst/>
          </a:prstGeom>
        </p:spPr>
      </p:pic>
      <p:sp>
        <p:nvSpPr>
          <p:cNvPr id="7" name="CuadroTexto 6">
            <a:extLst>
              <a:ext uri="{FF2B5EF4-FFF2-40B4-BE49-F238E27FC236}">
                <a16:creationId xmlns:a16="http://schemas.microsoft.com/office/drawing/2014/main" id="{16E1BA74-34EC-2C40-AF5A-1BB679AD9F30}"/>
              </a:ext>
            </a:extLst>
          </p:cNvPr>
          <p:cNvSpPr txBox="1"/>
          <p:nvPr/>
        </p:nvSpPr>
        <p:spPr>
          <a:xfrm>
            <a:off x="983665" y="754188"/>
            <a:ext cx="3297343" cy="523220"/>
          </a:xfrm>
          <a:prstGeom prst="rect">
            <a:avLst/>
          </a:prstGeom>
          <a:noFill/>
        </p:spPr>
        <p:txBody>
          <a:bodyPr wrap="square" rtlCol="0">
            <a:spAutoFit/>
          </a:bodyPr>
          <a:lstStyle/>
          <a:p>
            <a:pPr algn="l"/>
            <a:r>
              <a:rPr lang="es-ES" sz="1400" dirty="0"/>
              <a:t>RELACIÓN CON LA NEGOCIACIÓN COLECTIVA</a:t>
            </a:r>
          </a:p>
        </p:txBody>
      </p:sp>
      <p:pic>
        <p:nvPicPr>
          <p:cNvPr id="9" name="Gráfico 26" descr="Reunión">
            <a:extLst>
              <a:ext uri="{FF2B5EF4-FFF2-40B4-BE49-F238E27FC236}">
                <a16:creationId xmlns:a16="http://schemas.microsoft.com/office/drawing/2014/main" id="{3C6830FB-7CA6-8842-94E3-CBE79BF7167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4507" y="650875"/>
            <a:ext cx="626533" cy="626533"/>
          </a:xfrm>
          <a:prstGeom prst="rect">
            <a:avLst/>
          </a:prstGeom>
        </p:spPr>
      </p:pic>
      <p:sp>
        <p:nvSpPr>
          <p:cNvPr id="6" name="CuadroTexto 5">
            <a:extLst>
              <a:ext uri="{FF2B5EF4-FFF2-40B4-BE49-F238E27FC236}">
                <a16:creationId xmlns:a16="http://schemas.microsoft.com/office/drawing/2014/main" id="{36E7EC8D-5E49-4646-9528-E7B6B9AE68A5}"/>
              </a:ext>
            </a:extLst>
          </p:cNvPr>
          <p:cNvSpPr txBox="1"/>
          <p:nvPr/>
        </p:nvSpPr>
        <p:spPr>
          <a:xfrm>
            <a:off x="1513583" y="2651866"/>
            <a:ext cx="2354287" cy="3323987"/>
          </a:xfrm>
          <a:prstGeom prst="rect">
            <a:avLst/>
          </a:prstGeom>
          <a:noFill/>
        </p:spPr>
        <p:txBody>
          <a:bodyPr wrap="square" rtlCol="0">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Wingdings" pitchFamily="2" charset="2"/>
              <a:buChar char="§"/>
            </a:pPr>
            <a:r>
              <a:rPr lang="es-ES" sz="1400" dirty="0">
                <a:solidFill>
                  <a:srgbClr val="009A96"/>
                </a:solidFill>
              </a:rPr>
              <a:t>DOS MODELOS: UNO NEGOCIADO Y OTRO NO NEGOCIADO</a:t>
            </a:r>
          </a:p>
          <a:p>
            <a:pPr marL="285750" indent="-285750" algn="l">
              <a:buFont typeface="Wingdings" pitchFamily="2" charset="2"/>
              <a:buChar char="§"/>
            </a:pPr>
            <a:r>
              <a:rPr lang="es-ES" sz="1400" dirty="0">
                <a:solidFill>
                  <a:srgbClr val="009A96"/>
                </a:solidFill>
              </a:rPr>
              <a:t>EXISTEN DIFERENTES RELACIONES CON LOS COMITÉS DE EMPRESA</a:t>
            </a:r>
          </a:p>
          <a:p>
            <a:pPr marL="285750" indent="-285750" algn="l">
              <a:buFont typeface="Wingdings" pitchFamily="2" charset="2"/>
              <a:buChar char="§"/>
            </a:pPr>
            <a:r>
              <a:rPr lang="es-ES" sz="1400" dirty="0">
                <a:solidFill>
                  <a:srgbClr val="009A96"/>
                </a:solidFill>
              </a:rPr>
              <a:t>JORNADAS  Y OBJETIVOS SON LOS PUNTOS MÁS RELEVANTES</a:t>
            </a:r>
          </a:p>
          <a:p>
            <a:pPr marL="285750" indent="-285750" algn="l">
              <a:buFont typeface="Wingdings" pitchFamily="2" charset="2"/>
              <a:buChar char="§"/>
            </a:pPr>
            <a:r>
              <a:rPr lang="es-ES" sz="1400" dirty="0">
                <a:solidFill>
                  <a:srgbClr val="009A96"/>
                </a:solidFill>
              </a:rPr>
              <a:t>INTENTAR NORMATIVIZAR EN EXCESO SE PUEDE CONVERTIR EN UNA LIMITACIÓN DE LA FLEXIBILIDAD</a:t>
            </a:r>
          </a:p>
        </p:txBody>
      </p:sp>
      <p:sp>
        <p:nvSpPr>
          <p:cNvPr id="8" name="CuadroTexto 7">
            <a:extLst>
              <a:ext uri="{FF2B5EF4-FFF2-40B4-BE49-F238E27FC236}">
                <a16:creationId xmlns:a16="http://schemas.microsoft.com/office/drawing/2014/main" id="{6546DAFE-60F2-5442-B6A4-0A71B9C2DC23}"/>
              </a:ext>
            </a:extLst>
          </p:cNvPr>
          <p:cNvSpPr txBox="1"/>
          <p:nvPr/>
        </p:nvSpPr>
        <p:spPr>
          <a:xfrm>
            <a:off x="1042056" y="1867033"/>
            <a:ext cx="3297343" cy="523220"/>
          </a:xfrm>
          <a:prstGeom prst="rect">
            <a:avLst/>
          </a:prstGeom>
          <a:noFill/>
        </p:spPr>
        <p:txBody>
          <a:bodyPr wrap="square" rtlCol="0">
            <a:spAutoFit/>
          </a:bodyPr>
          <a:lstStyle/>
          <a:p>
            <a:pPr algn="l"/>
            <a:r>
              <a:rPr lang="es-ES" sz="1400" dirty="0"/>
              <a:t>Estos son los denominadores comunes que hemos encontrado</a:t>
            </a:r>
          </a:p>
        </p:txBody>
      </p:sp>
      <p:sp>
        <p:nvSpPr>
          <p:cNvPr id="10" name="CuadroTexto 9">
            <a:extLst>
              <a:ext uri="{FF2B5EF4-FFF2-40B4-BE49-F238E27FC236}">
                <a16:creationId xmlns:a16="http://schemas.microsoft.com/office/drawing/2014/main" id="{DCE8D0F7-AC2F-8E4B-A355-CAD597CBC4CF}"/>
              </a:ext>
            </a:extLst>
          </p:cNvPr>
          <p:cNvSpPr txBox="1"/>
          <p:nvPr/>
        </p:nvSpPr>
        <p:spPr>
          <a:xfrm>
            <a:off x="4469320" y="1411858"/>
            <a:ext cx="3383283" cy="5139869"/>
          </a:xfrm>
          <a:prstGeom prst="rect">
            <a:avLst/>
          </a:prstGeom>
          <a:noFill/>
        </p:spPr>
        <p:txBody>
          <a:bodyPr wrap="square" rtlCol="0">
            <a:spAutoFit/>
          </a:bodyPr>
          <a:lstStyle/>
          <a:p>
            <a:pPr algn="l"/>
            <a:r>
              <a:rPr lang="es-ES" sz="1400" b="1" u="sng" dirty="0"/>
              <a:t>CONCLUSIONES:</a:t>
            </a:r>
          </a:p>
          <a:p>
            <a:pPr algn="l"/>
            <a:endParaRPr lang="es-ES" sz="1400" dirty="0"/>
          </a:p>
          <a:p>
            <a:pPr algn="just"/>
            <a:r>
              <a:rPr lang="es-ES" sz="1200" dirty="0"/>
              <a:t>Para algunas de nuestras empresas, el </a:t>
            </a:r>
            <a:r>
              <a:rPr lang="es-ES" sz="1200" b="1" dirty="0">
                <a:solidFill>
                  <a:srgbClr val="009A96"/>
                </a:solidFill>
              </a:rPr>
              <a:t>diálogo social</a:t>
            </a:r>
            <a:r>
              <a:rPr lang="es-ES" sz="1200" dirty="0">
                <a:solidFill>
                  <a:srgbClr val="009A96"/>
                </a:solidFill>
              </a:rPr>
              <a:t> </a:t>
            </a:r>
            <a:r>
              <a:rPr lang="es-ES" sz="1200" dirty="0"/>
              <a:t>forma parte de su estrategia de negocio, si bien no siempre es así. Existe una incomodidad latente en algunas compañías, encorsetadas en Convenios Sectoriales que no entienden su actividad, como sucede por ejemplo con los CS de Oficinas y Despachos o con el de Artes Gráficas, sectores a los cuales pertenecen algunos de nuestros asociados.</a:t>
            </a:r>
          </a:p>
          <a:p>
            <a:pPr algn="just"/>
            <a:endParaRPr lang="es-ES" sz="1200" dirty="0"/>
          </a:p>
          <a:p>
            <a:pPr algn="just"/>
            <a:r>
              <a:rPr lang="es-ES" sz="1200" dirty="0"/>
              <a:t>La presión por los resultados a corto plazo impulsa a los representantes de los trabajadores a negociar con los elementos tangibles, como la compensación por la conexión de banda ancha o los aspectos de la desconexión digital. Es importante reseñar que un porcentaje alto de los encuestados opina que elementos como el control de la jornada es un elemento de </a:t>
            </a:r>
            <a:r>
              <a:rPr lang="es-ES" sz="1200" dirty="0" err="1"/>
              <a:t>antiflexibilidad</a:t>
            </a:r>
            <a:r>
              <a:rPr lang="es-ES" sz="1200" dirty="0"/>
              <a:t>.</a:t>
            </a:r>
          </a:p>
          <a:p>
            <a:pPr algn="just"/>
            <a:endParaRPr lang="es-ES" sz="1200" dirty="0"/>
          </a:p>
          <a:p>
            <a:pPr algn="just"/>
            <a:r>
              <a:rPr lang="es-ES" sz="1200" dirty="0"/>
              <a:t>En definitiva, todo se basa en que exista una relación continua y cercana con el Comité de Empresa, o en su ausencia se establezca un procedimiento fluido de comunicación y transparencia.</a:t>
            </a:r>
          </a:p>
        </p:txBody>
      </p:sp>
      <p:sp>
        <p:nvSpPr>
          <p:cNvPr id="11" name="CuadroTexto 10">
            <a:extLst>
              <a:ext uri="{FF2B5EF4-FFF2-40B4-BE49-F238E27FC236}">
                <a16:creationId xmlns:a16="http://schemas.microsoft.com/office/drawing/2014/main" id="{7CF8EF2B-DBE9-8243-A42E-B8830F19140F}"/>
              </a:ext>
            </a:extLst>
          </p:cNvPr>
          <p:cNvSpPr txBox="1"/>
          <p:nvPr/>
        </p:nvSpPr>
        <p:spPr>
          <a:xfrm>
            <a:off x="8129984" y="1411858"/>
            <a:ext cx="3970415" cy="2893100"/>
          </a:xfrm>
          <a:prstGeom prst="rect">
            <a:avLst/>
          </a:prstGeom>
          <a:noFill/>
        </p:spPr>
        <p:txBody>
          <a:bodyPr wrap="square" rtlCol="0">
            <a:spAutoFit/>
          </a:bodyPr>
          <a:lstStyle/>
          <a:p>
            <a:pPr algn="l"/>
            <a:r>
              <a:rPr lang="es-ES" sz="1400" b="1" u="sng" dirty="0"/>
              <a:t>PROPUESTAS E IDEAS PARA EL FUTURO:</a:t>
            </a:r>
          </a:p>
          <a:p>
            <a:pPr marL="285750" indent="-285750" algn="l">
              <a:buFont typeface="Wingdings" pitchFamily="2" charset="2"/>
              <a:buChar char="§"/>
            </a:pPr>
            <a:endParaRPr lang="es-ES" sz="1400" dirty="0"/>
          </a:p>
          <a:p>
            <a:pPr marL="285750" indent="-285750" algn="l">
              <a:buFont typeface="Wingdings" pitchFamily="2" charset="2"/>
              <a:buChar char="§"/>
            </a:pPr>
            <a:r>
              <a:rPr lang="es-ES" sz="1400" dirty="0"/>
              <a:t>El escenario post-pandemia es el reto.</a:t>
            </a:r>
          </a:p>
          <a:p>
            <a:pPr marL="285750" indent="-285750" algn="l">
              <a:buFont typeface="Wingdings" pitchFamily="2" charset="2"/>
              <a:buChar char="§"/>
            </a:pPr>
            <a:r>
              <a:rPr lang="es-ES" sz="1400" dirty="0"/>
              <a:t>El elemento que más va a definir la negociación colectiva a medio y largo plazo, es el espacio y su uso, porque determinará las actividades que crecerán y las que pueden transformarse.</a:t>
            </a:r>
          </a:p>
          <a:p>
            <a:pPr marL="285750" indent="-285750" algn="l">
              <a:buFont typeface="Wingdings" pitchFamily="2" charset="2"/>
              <a:buChar char="§"/>
            </a:pPr>
            <a:r>
              <a:rPr lang="es-ES" sz="1400" dirty="0"/>
              <a:t>El desafío radica en extender la actividad </a:t>
            </a:r>
            <a:r>
              <a:rPr lang="es-ES" sz="1400" dirty="0" err="1"/>
              <a:t>teletrabajable</a:t>
            </a:r>
            <a:r>
              <a:rPr lang="es-ES" sz="1400" dirty="0"/>
              <a:t> y el número de trabajadores en esta modalidad.</a:t>
            </a:r>
          </a:p>
          <a:p>
            <a:pPr marL="285750" indent="-285750" algn="l">
              <a:buFont typeface="Wingdings" pitchFamily="2" charset="2"/>
              <a:buChar char="§"/>
            </a:pPr>
            <a:r>
              <a:rPr lang="es-ES" sz="1400" dirty="0"/>
              <a:t>Hay que pasar del teletrabajo al </a:t>
            </a:r>
            <a:r>
              <a:rPr lang="es-ES" sz="1400" dirty="0" err="1"/>
              <a:t>flexiwork</a:t>
            </a:r>
            <a:r>
              <a:rPr lang="es-ES" sz="1400" dirty="0"/>
              <a:t>, teniendo en cuenta que hay un porcentaje que no puede y/o no quiere teletrabajar.</a:t>
            </a:r>
          </a:p>
        </p:txBody>
      </p:sp>
    </p:spTree>
    <p:extLst>
      <p:ext uri="{BB962C8B-B14F-4D97-AF65-F5344CB8AC3E}">
        <p14:creationId xmlns:p14="http://schemas.microsoft.com/office/powerpoint/2010/main" val="1840505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BB7D4249-EC13-1E45-B0DC-2C1CFD12F1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8943" y="183163"/>
            <a:ext cx="3621456" cy="571025"/>
          </a:xfrm>
          <a:prstGeom prst="rect">
            <a:avLst/>
          </a:prstGeom>
        </p:spPr>
      </p:pic>
      <p:sp>
        <p:nvSpPr>
          <p:cNvPr id="7" name="CuadroTexto 6">
            <a:extLst>
              <a:ext uri="{FF2B5EF4-FFF2-40B4-BE49-F238E27FC236}">
                <a16:creationId xmlns:a16="http://schemas.microsoft.com/office/drawing/2014/main" id="{291D3551-C798-AE41-B88E-ABDCCA2B53AA}"/>
              </a:ext>
            </a:extLst>
          </p:cNvPr>
          <p:cNvSpPr txBox="1"/>
          <p:nvPr/>
        </p:nvSpPr>
        <p:spPr>
          <a:xfrm>
            <a:off x="954468" y="754188"/>
            <a:ext cx="3297343" cy="523220"/>
          </a:xfrm>
          <a:prstGeom prst="rect">
            <a:avLst/>
          </a:prstGeom>
          <a:noFill/>
        </p:spPr>
        <p:txBody>
          <a:bodyPr wrap="square" rtlCol="0">
            <a:spAutoFit/>
          </a:bodyPr>
          <a:lstStyle/>
          <a:p>
            <a:pPr algn="l"/>
            <a:r>
              <a:rPr lang="es-ES" sz="1400" dirty="0"/>
              <a:t>REQUISITOS PREVIOS PARA PODER IMPLEMENTAR MEDIDAS</a:t>
            </a:r>
          </a:p>
        </p:txBody>
      </p:sp>
      <p:pic>
        <p:nvPicPr>
          <p:cNvPr id="9" name="Gráfico 27" descr="Maletín">
            <a:extLst>
              <a:ext uri="{FF2B5EF4-FFF2-40B4-BE49-F238E27FC236}">
                <a16:creationId xmlns:a16="http://schemas.microsoft.com/office/drawing/2014/main" id="{D091EFAA-39D8-5140-97E3-7522706F1C7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27934" y="702531"/>
            <a:ext cx="626534" cy="626534"/>
          </a:xfrm>
          <a:prstGeom prst="rect">
            <a:avLst/>
          </a:prstGeom>
        </p:spPr>
      </p:pic>
      <p:sp>
        <p:nvSpPr>
          <p:cNvPr id="6" name="CuadroTexto 5">
            <a:extLst>
              <a:ext uri="{FF2B5EF4-FFF2-40B4-BE49-F238E27FC236}">
                <a16:creationId xmlns:a16="http://schemas.microsoft.com/office/drawing/2014/main" id="{6860C9AF-F1BF-7743-88CF-8E5EF37295C7}"/>
              </a:ext>
            </a:extLst>
          </p:cNvPr>
          <p:cNvSpPr txBox="1"/>
          <p:nvPr/>
        </p:nvSpPr>
        <p:spPr>
          <a:xfrm>
            <a:off x="1513583" y="2651866"/>
            <a:ext cx="2354287" cy="3323987"/>
          </a:xfrm>
          <a:prstGeom prst="rect">
            <a:avLst/>
          </a:prstGeom>
          <a:noFill/>
        </p:spPr>
        <p:txBody>
          <a:bodyPr wrap="square" rtlCol="0">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Wingdings" pitchFamily="2" charset="2"/>
              <a:buChar char="§"/>
            </a:pPr>
            <a:r>
              <a:rPr lang="es-ES" sz="1400" dirty="0">
                <a:solidFill>
                  <a:srgbClr val="009A96"/>
                </a:solidFill>
              </a:rPr>
              <a:t>DEBATE INTERNO PREVIO</a:t>
            </a:r>
          </a:p>
          <a:p>
            <a:pPr marL="285750" indent="-285750" algn="l">
              <a:buFont typeface="Wingdings" pitchFamily="2" charset="2"/>
              <a:buChar char="§"/>
            </a:pPr>
            <a:r>
              <a:rPr lang="es-ES" sz="1400" dirty="0">
                <a:solidFill>
                  <a:srgbClr val="009A96"/>
                </a:solidFill>
              </a:rPr>
              <a:t>ANÁLISIS DE TODAS LAS MEDIDAS DE FLEXIBILIDAD Y CONCILIACIÓN POSIBLES</a:t>
            </a:r>
          </a:p>
          <a:p>
            <a:pPr marL="285750" indent="-285750" algn="l">
              <a:buFont typeface="Wingdings" pitchFamily="2" charset="2"/>
              <a:buChar char="§"/>
            </a:pPr>
            <a:r>
              <a:rPr lang="es-ES" sz="1400" dirty="0">
                <a:solidFill>
                  <a:srgbClr val="009A96"/>
                </a:solidFill>
              </a:rPr>
              <a:t>COMENZAR CON POCAS MEDIDAS E IR CRECIENDO</a:t>
            </a:r>
          </a:p>
          <a:p>
            <a:pPr marL="285750" indent="-285750" algn="l">
              <a:buFont typeface="Wingdings" pitchFamily="2" charset="2"/>
              <a:buChar char="§"/>
            </a:pPr>
            <a:r>
              <a:rPr lang="es-ES" sz="1400" dirty="0">
                <a:solidFill>
                  <a:srgbClr val="009A96"/>
                </a:solidFill>
              </a:rPr>
              <a:t>PREPARAR MUY BIEN TODOS LOS REQUISITOS TÉCNICOS</a:t>
            </a:r>
          </a:p>
          <a:p>
            <a:pPr marL="285750" indent="-285750" algn="l">
              <a:buFont typeface="Wingdings" pitchFamily="2" charset="2"/>
              <a:buChar char="§"/>
            </a:pPr>
            <a:r>
              <a:rPr lang="es-ES" sz="1400" dirty="0">
                <a:solidFill>
                  <a:srgbClr val="009A96"/>
                </a:solidFill>
              </a:rPr>
              <a:t>MUCHA FORMACIÓN PARA ADAPTARSE AL MODELO, ESPECIALMENTE CON LOS MANDOS INTERMEDIOS</a:t>
            </a:r>
          </a:p>
        </p:txBody>
      </p:sp>
      <p:sp>
        <p:nvSpPr>
          <p:cNvPr id="8" name="CuadroTexto 7">
            <a:extLst>
              <a:ext uri="{FF2B5EF4-FFF2-40B4-BE49-F238E27FC236}">
                <a16:creationId xmlns:a16="http://schemas.microsoft.com/office/drawing/2014/main" id="{09768B7E-24E9-2041-81CB-8748F00ED902}"/>
              </a:ext>
            </a:extLst>
          </p:cNvPr>
          <p:cNvSpPr txBox="1"/>
          <p:nvPr/>
        </p:nvSpPr>
        <p:spPr>
          <a:xfrm>
            <a:off x="1042056" y="1867033"/>
            <a:ext cx="3297343" cy="523220"/>
          </a:xfrm>
          <a:prstGeom prst="rect">
            <a:avLst/>
          </a:prstGeom>
          <a:noFill/>
        </p:spPr>
        <p:txBody>
          <a:bodyPr wrap="square" rtlCol="0">
            <a:spAutoFit/>
          </a:bodyPr>
          <a:lstStyle/>
          <a:p>
            <a:pPr algn="l"/>
            <a:r>
              <a:rPr lang="es-ES" sz="1400" dirty="0"/>
              <a:t>Estos son los denominadores comunes que hemos encontrado</a:t>
            </a:r>
          </a:p>
        </p:txBody>
      </p:sp>
      <p:sp>
        <p:nvSpPr>
          <p:cNvPr id="10" name="CuadroTexto 9">
            <a:extLst>
              <a:ext uri="{FF2B5EF4-FFF2-40B4-BE49-F238E27FC236}">
                <a16:creationId xmlns:a16="http://schemas.microsoft.com/office/drawing/2014/main" id="{8A4F80C3-78F2-DB4B-9C80-B7E4E86FD1EC}"/>
              </a:ext>
            </a:extLst>
          </p:cNvPr>
          <p:cNvSpPr txBox="1"/>
          <p:nvPr/>
        </p:nvSpPr>
        <p:spPr>
          <a:xfrm>
            <a:off x="4469320" y="1411858"/>
            <a:ext cx="3383283" cy="4031873"/>
          </a:xfrm>
          <a:prstGeom prst="rect">
            <a:avLst/>
          </a:prstGeom>
          <a:noFill/>
        </p:spPr>
        <p:txBody>
          <a:bodyPr wrap="square" rtlCol="0">
            <a:spAutoFit/>
          </a:bodyPr>
          <a:lstStyle/>
          <a:p>
            <a:pPr algn="l"/>
            <a:r>
              <a:rPr lang="es-ES" sz="1400" b="1" u="sng" dirty="0"/>
              <a:t>CONCLUSIONES:</a:t>
            </a:r>
          </a:p>
          <a:p>
            <a:pPr algn="l"/>
            <a:endParaRPr lang="es-ES" sz="1400" dirty="0"/>
          </a:p>
          <a:p>
            <a:pPr algn="just"/>
            <a:r>
              <a:rPr lang="es-ES" sz="1200" dirty="0"/>
              <a:t>Existen dos grandes actividades previas antes de poder implementar las medidas de flexibilidad: la primera tiene que ver con los procesos y la revisión de los mismos, y otra es la cultura hay que invertir en transformar la cultura poniendo foco en que las personas se orienten hacia la toma de decisiones.</a:t>
            </a:r>
          </a:p>
          <a:p>
            <a:pPr algn="just"/>
            <a:endParaRPr lang="es-ES" sz="1200" dirty="0"/>
          </a:p>
          <a:p>
            <a:pPr algn="just"/>
            <a:r>
              <a:rPr lang="es-ES" sz="1200" dirty="0"/>
              <a:t>Muchas respuestas se han concentrado en la formación a los mandos intermedios, pues la flexibilidad laboral implica cuestiones relativas a la gestión de personas, resultados, objetivos de negocio, etcétera. Esto implicará tener una normas y unos criterios muy claros.</a:t>
            </a:r>
          </a:p>
          <a:p>
            <a:pPr algn="just"/>
            <a:endParaRPr lang="es-ES" sz="1200" dirty="0"/>
          </a:p>
          <a:p>
            <a:pPr algn="just"/>
            <a:r>
              <a:rPr lang="es-ES" sz="1200" dirty="0"/>
              <a:t>Otra de las ideas en la que han incidido los encuestados es que, para poder desarrollar medidas generales o </a:t>
            </a:r>
            <a:r>
              <a:rPr lang="es-ES" sz="1200" i="1" dirty="0"/>
              <a:t>ad hoc </a:t>
            </a:r>
            <a:r>
              <a:rPr lang="es-ES" sz="1200" dirty="0"/>
              <a:t>de flexibilidad, es necesario analizar muy bien tanto el perfil como las actividades de los trabajadores.</a:t>
            </a:r>
          </a:p>
        </p:txBody>
      </p:sp>
      <p:sp>
        <p:nvSpPr>
          <p:cNvPr id="11" name="CuadroTexto 10">
            <a:extLst>
              <a:ext uri="{FF2B5EF4-FFF2-40B4-BE49-F238E27FC236}">
                <a16:creationId xmlns:a16="http://schemas.microsoft.com/office/drawing/2014/main" id="{5AA37BBD-1CCB-064C-8D72-0476CEC5870F}"/>
              </a:ext>
            </a:extLst>
          </p:cNvPr>
          <p:cNvSpPr txBox="1"/>
          <p:nvPr/>
        </p:nvSpPr>
        <p:spPr>
          <a:xfrm>
            <a:off x="8129984" y="1411858"/>
            <a:ext cx="3970415" cy="1600438"/>
          </a:xfrm>
          <a:prstGeom prst="rect">
            <a:avLst/>
          </a:prstGeom>
          <a:noFill/>
        </p:spPr>
        <p:txBody>
          <a:bodyPr wrap="square" rtlCol="0">
            <a:spAutoFit/>
          </a:bodyPr>
          <a:lstStyle/>
          <a:p>
            <a:pPr algn="l"/>
            <a:r>
              <a:rPr lang="es-ES" sz="1400" b="1" u="sng" dirty="0"/>
              <a:t>PROPUESTAS E IDEAS PARA EL FUTURO:</a:t>
            </a:r>
          </a:p>
          <a:p>
            <a:pPr marL="285750" indent="-285750" algn="l">
              <a:buFont typeface="Wingdings" pitchFamily="2" charset="2"/>
              <a:buChar char="§"/>
            </a:pPr>
            <a:endParaRPr lang="es-ES" sz="1400" dirty="0"/>
          </a:p>
          <a:p>
            <a:pPr marL="285750" indent="-285750" algn="l">
              <a:buFont typeface="Wingdings" pitchFamily="2" charset="2"/>
              <a:buChar char="§"/>
            </a:pPr>
            <a:r>
              <a:rPr lang="es-ES" sz="1400" dirty="0"/>
              <a:t>Flexibilidad y transformación del negocio.</a:t>
            </a:r>
          </a:p>
          <a:p>
            <a:pPr marL="285750" indent="-285750" algn="l">
              <a:buFont typeface="Wingdings" pitchFamily="2" charset="2"/>
              <a:buChar char="§"/>
            </a:pPr>
            <a:r>
              <a:rPr lang="es-ES" sz="1400" dirty="0"/>
              <a:t>El tratamiento de las nuevas incorporaciones y la atracción </a:t>
            </a:r>
            <a:r>
              <a:rPr lang="es-ES" sz="1400"/>
              <a:t>y retención de </a:t>
            </a:r>
            <a:r>
              <a:rPr lang="es-ES" sz="1400" dirty="0"/>
              <a:t>talento.</a:t>
            </a:r>
          </a:p>
          <a:p>
            <a:pPr marL="285750" indent="-285750" algn="l">
              <a:buFont typeface="Wingdings" pitchFamily="2" charset="2"/>
              <a:buChar char="§"/>
            </a:pPr>
            <a:r>
              <a:rPr lang="es-ES" sz="1400" dirty="0"/>
              <a:t>Trabajar con mentalidad global y con sensibilidad local.</a:t>
            </a:r>
          </a:p>
        </p:txBody>
      </p:sp>
    </p:spTree>
    <p:extLst>
      <p:ext uri="{BB962C8B-B14F-4D97-AF65-F5344CB8AC3E}">
        <p14:creationId xmlns:p14="http://schemas.microsoft.com/office/powerpoint/2010/main" val="2915947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DF49103-4D84-5C4A-A368-C4E7C08347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8943" y="183163"/>
            <a:ext cx="3621456" cy="571025"/>
          </a:xfrm>
          <a:prstGeom prst="rect">
            <a:avLst/>
          </a:prstGeom>
        </p:spPr>
      </p:pic>
      <p:sp>
        <p:nvSpPr>
          <p:cNvPr id="7" name="CuadroTexto 6">
            <a:extLst>
              <a:ext uri="{FF2B5EF4-FFF2-40B4-BE49-F238E27FC236}">
                <a16:creationId xmlns:a16="http://schemas.microsoft.com/office/drawing/2014/main" id="{77A5D798-4000-0B43-BD7E-2C382CEC2D80}"/>
              </a:ext>
            </a:extLst>
          </p:cNvPr>
          <p:cNvSpPr txBox="1"/>
          <p:nvPr/>
        </p:nvSpPr>
        <p:spPr>
          <a:xfrm>
            <a:off x="998260" y="738131"/>
            <a:ext cx="3297343" cy="307777"/>
          </a:xfrm>
          <a:prstGeom prst="rect">
            <a:avLst/>
          </a:prstGeom>
          <a:noFill/>
        </p:spPr>
        <p:txBody>
          <a:bodyPr wrap="square" rtlCol="0">
            <a:spAutoFit/>
          </a:bodyPr>
          <a:lstStyle/>
          <a:p>
            <a:pPr algn="l"/>
            <a:r>
              <a:rPr lang="es-ES" sz="1400" dirty="0"/>
              <a:t>INVERSIÓN REALIZADA EN FLEXIBILIDAD</a:t>
            </a:r>
          </a:p>
        </p:txBody>
      </p:sp>
      <p:pic>
        <p:nvPicPr>
          <p:cNvPr id="9" name="Gráfico 28" descr="Euro">
            <a:extLst>
              <a:ext uri="{FF2B5EF4-FFF2-40B4-BE49-F238E27FC236}">
                <a16:creationId xmlns:a16="http://schemas.microsoft.com/office/drawing/2014/main" id="{8A59E343-6594-3B47-9961-B08A043EBCB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1059" y="663418"/>
            <a:ext cx="457201" cy="457201"/>
          </a:xfrm>
          <a:prstGeom prst="rect">
            <a:avLst/>
          </a:prstGeom>
        </p:spPr>
      </p:pic>
      <p:sp>
        <p:nvSpPr>
          <p:cNvPr id="12" name="CuadroTexto 11">
            <a:extLst>
              <a:ext uri="{FF2B5EF4-FFF2-40B4-BE49-F238E27FC236}">
                <a16:creationId xmlns:a16="http://schemas.microsoft.com/office/drawing/2014/main" id="{23E2D88C-05EE-B547-B065-FA2025E91011}"/>
              </a:ext>
            </a:extLst>
          </p:cNvPr>
          <p:cNvSpPr txBox="1"/>
          <p:nvPr/>
        </p:nvSpPr>
        <p:spPr>
          <a:xfrm>
            <a:off x="1513583" y="2651866"/>
            <a:ext cx="2354287" cy="2893100"/>
          </a:xfrm>
          <a:prstGeom prst="rect">
            <a:avLst/>
          </a:prstGeom>
          <a:noFill/>
        </p:spPr>
        <p:txBody>
          <a:bodyPr wrap="square" rtlCol="0">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Wingdings" pitchFamily="2" charset="2"/>
              <a:buChar char="§"/>
            </a:pPr>
            <a:r>
              <a:rPr lang="es-ES" sz="1400" dirty="0">
                <a:solidFill>
                  <a:srgbClr val="009A96"/>
                </a:solidFill>
              </a:rPr>
              <a:t>INVERSIÓN SUFICIENTE EN TECNOLOGÍA</a:t>
            </a:r>
          </a:p>
          <a:p>
            <a:pPr marL="285750" indent="-285750" algn="l">
              <a:buFont typeface="Wingdings" pitchFamily="2" charset="2"/>
              <a:buChar char="§"/>
            </a:pPr>
            <a:r>
              <a:rPr lang="es-ES" sz="1400" dirty="0">
                <a:solidFill>
                  <a:srgbClr val="009A96"/>
                </a:solidFill>
              </a:rPr>
              <a:t>ESPACIOS COLABORATIVOS</a:t>
            </a:r>
          </a:p>
          <a:p>
            <a:pPr marL="285750" indent="-285750" algn="l">
              <a:buFont typeface="Wingdings" pitchFamily="2" charset="2"/>
              <a:buChar char="§"/>
            </a:pPr>
            <a:r>
              <a:rPr lang="es-ES" sz="1400" dirty="0">
                <a:solidFill>
                  <a:srgbClr val="009A96"/>
                </a:solidFill>
              </a:rPr>
              <a:t>ESTILO DE LIDERAZGO</a:t>
            </a:r>
          </a:p>
          <a:p>
            <a:pPr marL="285750" indent="-285750" algn="l">
              <a:buFont typeface="Wingdings" pitchFamily="2" charset="2"/>
              <a:buChar char="§"/>
            </a:pPr>
            <a:r>
              <a:rPr lang="es-ES" sz="1400" dirty="0">
                <a:solidFill>
                  <a:srgbClr val="009A96"/>
                </a:solidFill>
              </a:rPr>
              <a:t>FORMACIÓN</a:t>
            </a:r>
          </a:p>
          <a:p>
            <a:pPr marL="285750" indent="-285750" algn="l">
              <a:buFont typeface="Wingdings" pitchFamily="2" charset="2"/>
              <a:buChar char="§"/>
            </a:pPr>
            <a:r>
              <a:rPr lang="es-ES" sz="1400" dirty="0">
                <a:solidFill>
                  <a:srgbClr val="009A96"/>
                </a:solidFill>
              </a:rPr>
              <a:t>NO SOLO HAY QUE CONECTAR A LAS PERSONAS, SINO TAMBIÉN LOS PROYECTOS CON LAS PERSONAS</a:t>
            </a:r>
          </a:p>
          <a:p>
            <a:pPr marL="285750" indent="-285750" algn="l">
              <a:buFont typeface="Wingdings" pitchFamily="2" charset="2"/>
              <a:buChar char="§"/>
            </a:pPr>
            <a:r>
              <a:rPr lang="es-ES" sz="1400" dirty="0">
                <a:solidFill>
                  <a:srgbClr val="009A96"/>
                </a:solidFill>
              </a:rPr>
              <a:t>LLEVAR LA OFICINA A CASA</a:t>
            </a:r>
          </a:p>
        </p:txBody>
      </p:sp>
      <p:sp>
        <p:nvSpPr>
          <p:cNvPr id="13" name="CuadroTexto 12">
            <a:extLst>
              <a:ext uri="{FF2B5EF4-FFF2-40B4-BE49-F238E27FC236}">
                <a16:creationId xmlns:a16="http://schemas.microsoft.com/office/drawing/2014/main" id="{9494CC88-9DD6-D944-A2DC-F26C50CBF6FE}"/>
              </a:ext>
            </a:extLst>
          </p:cNvPr>
          <p:cNvSpPr txBox="1"/>
          <p:nvPr/>
        </p:nvSpPr>
        <p:spPr>
          <a:xfrm>
            <a:off x="1042056" y="1867033"/>
            <a:ext cx="3297343" cy="523220"/>
          </a:xfrm>
          <a:prstGeom prst="rect">
            <a:avLst/>
          </a:prstGeom>
          <a:noFill/>
        </p:spPr>
        <p:txBody>
          <a:bodyPr wrap="square" rtlCol="0">
            <a:spAutoFit/>
          </a:bodyPr>
          <a:lstStyle/>
          <a:p>
            <a:pPr algn="l"/>
            <a:r>
              <a:rPr lang="es-ES" sz="1400" dirty="0"/>
              <a:t>Estos son los denominadores comunes que hemos encontrado</a:t>
            </a:r>
          </a:p>
        </p:txBody>
      </p:sp>
      <p:sp>
        <p:nvSpPr>
          <p:cNvPr id="14" name="CuadroTexto 13">
            <a:extLst>
              <a:ext uri="{FF2B5EF4-FFF2-40B4-BE49-F238E27FC236}">
                <a16:creationId xmlns:a16="http://schemas.microsoft.com/office/drawing/2014/main" id="{C8895A24-C849-1A4D-87DF-E3F7117A9934}"/>
              </a:ext>
            </a:extLst>
          </p:cNvPr>
          <p:cNvSpPr txBox="1"/>
          <p:nvPr/>
        </p:nvSpPr>
        <p:spPr>
          <a:xfrm>
            <a:off x="4469320" y="1411858"/>
            <a:ext cx="3383283" cy="4216539"/>
          </a:xfrm>
          <a:prstGeom prst="rect">
            <a:avLst/>
          </a:prstGeom>
          <a:noFill/>
        </p:spPr>
        <p:txBody>
          <a:bodyPr wrap="square" rtlCol="0">
            <a:spAutoFit/>
          </a:bodyPr>
          <a:lstStyle/>
          <a:p>
            <a:pPr algn="l"/>
            <a:r>
              <a:rPr lang="es-ES" sz="1400" b="1" u="sng" dirty="0"/>
              <a:t>CONCLUSIONES:</a:t>
            </a:r>
          </a:p>
          <a:p>
            <a:pPr algn="l"/>
            <a:endParaRPr lang="es-ES" sz="1400" dirty="0"/>
          </a:p>
          <a:p>
            <a:pPr algn="just"/>
            <a:r>
              <a:rPr lang="es-ES" sz="1200" dirty="0"/>
              <a:t>Previamente y durante unos 3 o 4 años, se ha trabajado mucho para </a:t>
            </a:r>
            <a:r>
              <a:rPr lang="es-ES" sz="1200" i="1" dirty="0"/>
              <a:t>llevar la oficina a casa</a:t>
            </a:r>
            <a:r>
              <a:rPr lang="es-ES" sz="1200" dirty="0"/>
              <a:t>, formalizando diferentes requisitos y poniendo en marcha aspectos como: el establecimiento de un pago único para adquirir mobiliario, subvencionar la conectividad, establecer un cheque energético o poner en marcha plataformas para trabajar en la nube. En casos donde se hacía necesario seguir acudiendo a la oficina, una empresa decidió costear las plazas de parking para evitar que los empleados utilizaran el transporte público. </a:t>
            </a:r>
            <a:endParaRPr lang="es-ES" sz="1200" dirty="0">
              <a:highlight>
                <a:srgbClr val="FFFF00"/>
              </a:highlight>
            </a:endParaRPr>
          </a:p>
          <a:p>
            <a:pPr algn="just"/>
            <a:endParaRPr lang="es-ES" sz="1200" dirty="0"/>
          </a:p>
          <a:p>
            <a:pPr algn="just"/>
            <a:r>
              <a:rPr lang="es-ES" sz="1200" dirty="0"/>
              <a:t>La pandemia ha acelerado visiblemente esta tendencia, si bien todas las organizaciones que forman parte de DigitalES estaban ya preparadas para continuar su actividad sin interrupciones. Durante el último año, se han incrementado las acciones de comunicación interna, el trabajo y la gestión colaborativa, así como la transformación del espacio y el mobiliario.</a:t>
            </a:r>
          </a:p>
        </p:txBody>
      </p:sp>
      <p:sp>
        <p:nvSpPr>
          <p:cNvPr id="15" name="CuadroTexto 14">
            <a:extLst>
              <a:ext uri="{FF2B5EF4-FFF2-40B4-BE49-F238E27FC236}">
                <a16:creationId xmlns:a16="http://schemas.microsoft.com/office/drawing/2014/main" id="{9B91B294-8BF0-1E4C-BC36-BF9C93DECD33}"/>
              </a:ext>
            </a:extLst>
          </p:cNvPr>
          <p:cNvSpPr txBox="1"/>
          <p:nvPr/>
        </p:nvSpPr>
        <p:spPr>
          <a:xfrm>
            <a:off x="8129984" y="1411858"/>
            <a:ext cx="3970415" cy="2677656"/>
          </a:xfrm>
          <a:prstGeom prst="rect">
            <a:avLst/>
          </a:prstGeom>
          <a:noFill/>
        </p:spPr>
        <p:txBody>
          <a:bodyPr wrap="square" rtlCol="0">
            <a:spAutoFit/>
          </a:bodyPr>
          <a:lstStyle/>
          <a:p>
            <a:pPr algn="l"/>
            <a:r>
              <a:rPr lang="es-ES" sz="1400" b="1" u="sng" dirty="0"/>
              <a:t>PROPUESTAS E IDEAS PARA EL FUTURO:</a:t>
            </a:r>
          </a:p>
          <a:p>
            <a:pPr marL="285750" indent="-285750" algn="l">
              <a:buFont typeface="Wingdings" pitchFamily="2" charset="2"/>
              <a:buChar char="§"/>
            </a:pPr>
            <a:endParaRPr lang="es-ES" sz="1400" dirty="0"/>
          </a:p>
          <a:p>
            <a:pPr marL="285750" indent="-285750" algn="l">
              <a:buFont typeface="Wingdings" pitchFamily="2" charset="2"/>
              <a:buChar char="§"/>
            </a:pPr>
            <a:r>
              <a:rPr lang="es-ES" sz="1400" dirty="0"/>
              <a:t>Si ya se puede trabajar y desarrollar muchas funciones desde casa, ¿para qué vamos a ir a la oficina? Aunque seguirá siendo fundamental ir la oficina, se están rediseñando las actividades que se desarrollarán en la misma y que ayuden a ganar productividad.</a:t>
            </a:r>
          </a:p>
          <a:p>
            <a:pPr marL="285750" indent="-285750" algn="l">
              <a:buFont typeface="Wingdings" pitchFamily="2" charset="2"/>
              <a:buChar char="§"/>
            </a:pPr>
            <a:r>
              <a:rPr lang="es-ES" sz="1400" dirty="0"/>
              <a:t>Hay un gran reto con la gestión y desvinculación de gastos asociados al espacio y otros gastos que aparecerán nuevos como resultado de la aplicación de modelos flexibles.</a:t>
            </a:r>
          </a:p>
        </p:txBody>
      </p:sp>
    </p:spTree>
    <p:extLst>
      <p:ext uri="{BB962C8B-B14F-4D97-AF65-F5344CB8AC3E}">
        <p14:creationId xmlns:p14="http://schemas.microsoft.com/office/powerpoint/2010/main" val="3054851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602E686-616D-2A41-A2AF-0AAF49F410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8943" y="183163"/>
            <a:ext cx="3621456" cy="571025"/>
          </a:xfrm>
          <a:prstGeom prst="rect">
            <a:avLst/>
          </a:prstGeom>
        </p:spPr>
      </p:pic>
      <p:sp>
        <p:nvSpPr>
          <p:cNvPr id="7" name="CuadroTexto 6">
            <a:extLst>
              <a:ext uri="{FF2B5EF4-FFF2-40B4-BE49-F238E27FC236}">
                <a16:creationId xmlns:a16="http://schemas.microsoft.com/office/drawing/2014/main" id="{34C0D315-87CD-7144-B50B-6D705C2DB22A}"/>
              </a:ext>
            </a:extLst>
          </p:cNvPr>
          <p:cNvSpPr txBox="1"/>
          <p:nvPr/>
        </p:nvSpPr>
        <p:spPr>
          <a:xfrm>
            <a:off x="910673" y="754188"/>
            <a:ext cx="3297343" cy="307777"/>
          </a:xfrm>
          <a:prstGeom prst="rect">
            <a:avLst/>
          </a:prstGeom>
          <a:noFill/>
        </p:spPr>
        <p:txBody>
          <a:bodyPr wrap="square" rtlCol="0">
            <a:spAutoFit/>
          </a:bodyPr>
          <a:lstStyle/>
          <a:p>
            <a:pPr algn="l"/>
            <a:r>
              <a:rPr lang="es-ES" sz="1400" dirty="0"/>
              <a:t>PORCENTAJE ÓPTIMO DE TELETRABAJO</a:t>
            </a:r>
          </a:p>
        </p:txBody>
      </p:sp>
      <p:pic>
        <p:nvPicPr>
          <p:cNvPr id="9" name="Gráfico 31" descr="Centro de llamadas">
            <a:extLst>
              <a:ext uri="{FF2B5EF4-FFF2-40B4-BE49-F238E27FC236}">
                <a16:creationId xmlns:a16="http://schemas.microsoft.com/office/drawing/2014/main" id="{A4D9D515-2D80-A34B-B2DB-AC3065D23E9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84138" y="594808"/>
            <a:ext cx="626535" cy="626535"/>
          </a:xfrm>
          <a:prstGeom prst="rect">
            <a:avLst/>
          </a:prstGeom>
        </p:spPr>
      </p:pic>
      <p:sp>
        <p:nvSpPr>
          <p:cNvPr id="6" name="CuadroTexto 5">
            <a:extLst>
              <a:ext uri="{FF2B5EF4-FFF2-40B4-BE49-F238E27FC236}">
                <a16:creationId xmlns:a16="http://schemas.microsoft.com/office/drawing/2014/main" id="{AAA80325-7272-8543-B6EE-3269C6A542F7}"/>
              </a:ext>
            </a:extLst>
          </p:cNvPr>
          <p:cNvSpPr txBox="1"/>
          <p:nvPr/>
        </p:nvSpPr>
        <p:spPr>
          <a:xfrm>
            <a:off x="1513583" y="2651866"/>
            <a:ext cx="2354287" cy="3754874"/>
          </a:xfrm>
          <a:prstGeom prst="rect">
            <a:avLst/>
          </a:prstGeom>
          <a:noFill/>
        </p:spPr>
        <p:txBody>
          <a:bodyPr wrap="square" rtlCol="0">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Wingdings" pitchFamily="2" charset="2"/>
              <a:buChar char="§"/>
            </a:pPr>
            <a:r>
              <a:rPr lang="es-ES" sz="1400" dirty="0">
                <a:solidFill>
                  <a:srgbClr val="009A96"/>
                </a:solidFill>
              </a:rPr>
              <a:t>MAYOR FLEXIBILIDAD EN LA NORMA PERMITIRÍA LLEVAR EL TELETRABAJO A MÁS PERSONAS</a:t>
            </a:r>
          </a:p>
          <a:p>
            <a:pPr marL="285750" indent="-285750" algn="l">
              <a:buFont typeface="Wingdings" pitchFamily="2" charset="2"/>
              <a:buChar char="§"/>
            </a:pPr>
            <a:r>
              <a:rPr lang="es-ES" sz="1400" dirty="0">
                <a:solidFill>
                  <a:srgbClr val="009A96"/>
                </a:solidFill>
              </a:rPr>
              <a:t>LA PANDEMIA ES UN ESCENARIO EXCEPCIONAL; HAY QUE ENCONTRAR UN ESCENARIO SOSTENIBLE, HABITUAL Y COTIDIANO</a:t>
            </a:r>
          </a:p>
          <a:p>
            <a:pPr marL="285750" indent="-285750" algn="l">
              <a:buFont typeface="Wingdings" pitchFamily="2" charset="2"/>
              <a:buChar char="§"/>
            </a:pPr>
            <a:r>
              <a:rPr lang="es-ES" sz="1400" dirty="0">
                <a:solidFill>
                  <a:srgbClr val="009A96"/>
                </a:solidFill>
              </a:rPr>
              <a:t>DEPENDE DE LAS POSICIONES Y SUS ACTIVIDADES</a:t>
            </a:r>
          </a:p>
          <a:p>
            <a:pPr marL="285750" indent="-285750">
              <a:buFont typeface="Wingdings" pitchFamily="2" charset="2"/>
              <a:buChar char="§"/>
            </a:pPr>
            <a:r>
              <a:rPr lang="es-ES" sz="1400" dirty="0">
                <a:solidFill>
                  <a:srgbClr val="009A96"/>
                </a:solidFill>
              </a:rPr>
              <a:t>RACIONALIDAD PARA EVITAR LOS EXCESIVOS MECANISMOS DE CONTROL</a:t>
            </a:r>
          </a:p>
        </p:txBody>
      </p:sp>
      <p:sp>
        <p:nvSpPr>
          <p:cNvPr id="8" name="CuadroTexto 7">
            <a:extLst>
              <a:ext uri="{FF2B5EF4-FFF2-40B4-BE49-F238E27FC236}">
                <a16:creationId xmlns:a16="http://schemas.microsoft.com/office/drawing/2014/main" id="{32E99323-9383-3542-BE38-224064DC83FB}"/>
              </a:ext>
            </a:extLst>
          </p:cNvPr>
          <p:cNvSpPr txBox="1"/>
          <p:nvPr/>
        </p:nvSpPr>
        <p:spPr>
          <a:xfrm>
            <a:off x="1042056" y="1867033"/>
            <a:ext cx="3297343" cy="523220"/>
          </a:xfrm>
          <a:prstGeom prst="rect">
            <a:avLst/>
          </a:prstGeom>
          <a:noFill/>
        </p:spPr>
        <p:txBody>
          <a:bodyPr wrap="square" rtlCol="0">
            <a:spAutoFit/>
          </a:bodyPr>
          <a:lstStyle/>
          <a:p>
            <a:pPr algn="l"/>
            <a:r>
              <a:rPr lang="es-ES" sz="1400" dirty="0"/>
              <a:t>Estos son los denominadores comunes que hemos encontrado</a:t>
            </a:r>
          </a:p>
        </p:txBody>
      </p:sp>
      <p:sp>
        <p:nvSpPr>
          <p:cNvPr id="10" name="CuadroTexto 9">
            <a:extLst>
              <a:ext uri="{FF2B5EF4-FFF2-40B4-BE49-F238E27FC236}">
                <a16:creationId xmlns:a16="http://schemas.microsoft.com/office/drawing/2014/main" id="{8EE86443-AE51-1B48-8704-D8A1DB43E631}"/>
              </a:ext>
            </a:extLst>
          </p:cNvPr>
          <p:cNvSpPr txBox="1"/>
          <p:nvPr/>
        </p:nvSpPr>
        <p:spPr>
          <a:xfrm>
            <a:off x="4469320" y="1411858"/>
            <a:ext cx="3383283" cy="5324535"/>
          </a:xfrm>
          <a:prstGeom prst="rect">
            <a:avLst/>
          </a:prstGeom>
          <a:noFill/>
        </p:spPr>
        <p:txBody>
          <a:bodyPr wrap="square" rtlCol="0">
            <a:spAutoFit/>
          </a:bodyPr>
          <a:lstStyle/>
          <a:p>
            <a:pPr algn="l"/>
            <a:r>
              <a:rPr lang="es-ES" sz="1400" b="1" u="sng" dirty="0"/>
              <a:t>CONCLUSIONES:</a:t>
            </a:r>
          </a:p>
          <a:p>
            <a:pPr algn="l"/>
            <a:endParaRPr lang="es-ES" sz="1400" dirty="0"/>
          </a:p>
          <a:p>
            <a:pPr algn="just"/>
            <a:r>
              <a:rPr lang="es-ES" sz="1200" dirty="0"/>
              <a:t>Las empresas entrevistadas han optado por alguna de las siguientes tres modalidades:</a:t>
            </a:r>
          </a:p>
          <a:p>
            <a:pPr marL="171450" indent="-171450" algn="just">
              <a:buFont typeface="Wingdings" pitchFamily="2" charset="2"/>
              <a:buChar char="§"/>
            </a:pPr>
            <a:r>
              <a:rPr lang="es-ES" sz="1200" dirty="0"/>
              <a:t>80% del tiempo laboral en teletrabajo (equivalente a 4 días por semana). </a:t>
            </a:r>
          </a:p>
          <a:p>
            <a:pPr marL="171450" indent="-171450" algn="just">
              <a:buFont typeface="Wingdings" pitchFamily="2" charset="2"/>
              <a:buChar char="§"/>
            </a:pPr>
            <a:r>
              <a:rPr lang="es-ES" sz="1200" dirty="0"/>
              <a:t>División de la plantilla en dos grupos, que alternan su presencia en la oficina (equivalente a 2 o 3 días de teletrabajo por semana). </a:t>
            </a:r>
          </a:p>
          <a:p>
            <a:pPr marL="171450" indent="-171450" algn="just">
              <a:buFont typeface="Wingdings" pitchFamily="2" charset="2"/>
              <a:buChar char="§"/>
            </a:pPr>
            <a:r>
              <a:rPr lang="es-ES" sz="1200" dirty="0"/>
              <a:t>Modelo flexible, dando al trabajador margen para poder elegir el porcentaje de presencialidad. Esta posibilidad está ligada a ciertas posiciones, actividades y al momento de carrera en el que se encuentre el profesional, entre otros factores.</a:t>
            </a:r>
          </a:p>
          <a:p>
            <a:pPr algn="just"/>
            <a:endParaRPr lang="es-ES" sz="1200" dirty="0">
              <a:highlight>
                <a:srgbClr val="FFFF00"/>
              </a:highlight>
            </a:endParaRPr>
          </a:p>
          <a:p>
            <a:pPr algn="just"/>
            <a:r>
              <a:rPr lang="es-ES" sz="1200" dirty="0"/>
              <a:t>La pandemia es un escenario excepcional, que sin embargo ha puesto de manifiesto la capacidad tecnológica que tenemos como país para desarrollar nuevos modelos de productividad. Los porcentajes de teletrabajadores durante la pandemia no tienen que ser un punto ni de partida ni de llegada, pero sí nos tienen que hacer ver que tenemos una base tecnológica y de diálogo social muy sólida para seguir creciendo y, sobre todo, adaptándonos a las nuevas situaciones que aparezcan en el futuro.</a:t>
            </a:r>
          </a:p>
        </p:txBody>
      </p:sp>
      <p:sp>
        <p:nvSpPr>
          <p:cNvPr id="11" name="CuadroTexto 10">
            <a:extLst>
              <a:ext uri="{FF2B5EF4-FFF2-40B4-BE49-F238E27FC236}">
                <a16:creationId xmlns:a16="http://schemas.microsoft.com/office/drawing/2014/main" id="{2B143BA6-8612-AA4D-8C31-75A23D9382A2}"/>
              </a:ext>
            </a:extLst>
          </p:cNvPr>
          <p:cNvSpPr txBox="1"/>
          <p:nvPr/>
        </p:nvSpPr>
        <p:spPr>
          <a:xfrm>
            <a:off x="8129984" y="1411858"/>
            <a:ext cx="3970415" cy="2031325"/>
          </a:xfrm>
          <a:prstGeom prst="rect">
            <a:avLst/>
          </a:prstGeom>
          <a:noFill/>
        </p:spPr>
        <p:txBody>
          <a:bodyPr wrap="square" rtlCol="0">
            <a:spAutoFit/>
          </a:bodyPr>
          <a:lstStyle/>
          <a:p>
            <a:pPr algn="l"/>
            <a:r>
              <a:rPr lang="es-ES" sz="1400" b="1" u="sng" dirty="0"/>
              <a:t>PROPUESTAS E IDEAS PARA EL FUTURO:</a:t>
            </a:r>
          </a:p>
          <a:p>
            <a:pPr marL="285750" indent="-285750" algn="l">
              <a:buFont typeface="Wingdings" pitchFamily="2" charset="2"/>
              <a:buChar char="§"/>
            </a:pPr>
            <a:endParaRPr lang="es-ES" sz="1400" dirty="0"/>
          </a:p>
          <a:p>
            <a:pPr marL="285750" indent="-285750" algn="l">
              <a:buFont typeface="Wingdings" pitchFamily="2" charset="2"/>
              <a:buChar char="§"/>
            </a:pPr>
            <a:r>
              <a:rPr lang="es-ES" sz="1400" dirty="0"/>
              <a:t>Hacia los modelos híbridos, por lo tanto tendrá que evolucionar la actual regulación.</a:t>
            </a:r>
          </a:p>
          <a:p>
            <a:pPr marL="285750" indent="-285750" algn="l">
              <a:buFont typeface="Wingdings" pitchFamily="2" charset="2"/>
              <a:buChar char="§"/>
            </a:pPr>
            <a:r>
              <a:rPr lang="es-ES" sz="1400" dirty="0"/>
              <a:t>Se abren nuevas formas de gestión de personas y recursos, especialmente todo aquello que es compartido y colaborativo, cobra especial relevancia los aspectos relacionados con la seguridad.</a:t>
            </a:r>
          </a:p>
        </p:txBody>
      </p:sp>
    </p:spTree>
    <p:extLst>
      <p:ext uri="{BB962C8B-B14F-4D97-AF65-F5344CB8AC3E}">
        <p14:creationId xmlns:p14="http://schemas.microsoft.com/office/powerpoint/2010/main" val="3664645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A0B8E610-16FF-A741-85AA-1CE20D9A3B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8943" y="183163"/>
            <a:ext cx="3621456" cy="571025"/>
          </a:xfrm>
          <a:prstGeom prst="rect">
            <a:avLst/>
          </a:prstGeom>
        </p:spPr>
      </p:pic>
      <p:sp>
        <p:nvSpPr>
          <p:cNvPr id="7" name="CuadroTexto 6">
            <a:extLst>
              <a:ext uri="{FF2B5EF4-FFF2-40B4-BE49-F238E27FC236}">
                <a16:creationId xmlns:a16="http://schemas.microsoft.com/office/drawing/2014/main" id="{26FF0AEB-F803-C145-BBF4-9FDAEAF836C3}"/>
              </a:ext>
            </a:extLst>
          </p:cNvPr>
          <p:cNvSpPr txBox="1"/>
          <p:nvPr/>
        </p:nvSpPr>
        <p:spPr>
          <a:xfrm>
            <a:off x="866880" y="754188"/>
            <a:ext cx="3297343" cy="307777"/>
          </a:xfrm>
          <a:prstGeom prst="rect">
            <a:avLst/>
          </a:prstGeom>
          <a:noFill/>
        </p:spPr>
        <p:txBody>
          <a:bodyPr wrap="square" rtlCol="0">
            <a:spAutoFit/>
          </a:bodyPr>
          <a:lstStyle/>
          <a:p>
            <a:pPr algn="l"/>
            <a:r>
              <a:rPr lang="es-ES" sz="1400" dirty="0"/>
              <a:t>TEMPORALIDAD Y REVERSIBILIDAD</a:t>
            </a:r>
          </a:p>
        </p:txBody>
      </p:sp>
      <p:pic>
        <p:nvPicPr>
          <p:cNvPr id="9" name="Gráfico 29" descr="Flecha circular">
            <a:extLst>
              <a:ext uri="{FF2B5EF4-FFF2-40B4-BE49-F238E27FC236}">
                <a16:creationId xmlns:a16="http://schemas.microsoft.com/office/drawing/2014/main" id="{7BED19FC-82DD-BE43-A285-5AD1817E83C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0345" y="594808"/>
            <a:ext cx="626535" cy="626535"/>
          </a:xfrm>
          <a:prstGeom prst="rect">
            <a:avLst/>
          </a:prstGeom>
        </p:spPr>
      </p:pic>
      <p:sp>
        <p:nvSpPr>
          <p:cNvPr id="6" name="CuadroTexto 5">
            <a:extLst>
              <a:ext uri="{FF2B5EF4-FFF2-40B4-BE49-F238E27FC236}">
                <a16:creationId xmlns:a16="http://schemas.microsoft.com/office/drawing/2014/main" id="{E3226EA9-D84C-6A4A-AC35-9FC0B4F646A3}"/>
              </a:ext>
            </a:extLst>
          </p:cNvPr>
          <p:cNvSpPr txBox="1"/>
          <p:nvPr/>
        </p:nvSpPr>
        <p:spPr>
          <a:xfrm>
            <a:off x="1513583" y="2651866"/>
            <a:ext cx="2354287" cy="2462213"/>
          </a:xfrm>
          <a:prstGeom prst="rect">
            <a:avLst/>
          </a:prstGeom>
          <a:noFill/>
        </p:spPr>
        <p:txBody>
          <a:bodyPr wrap="square" rtlCol="0">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Wingdings" pitchFamily="2" charset="2"/>
              <a:buChar char="§"/>
            </a:pPr>
            <a:r>
              <a:rPr lang="es-ES" sz="1400" dirty="0">
                <a:solidFill>
                  <a:srgbClr val="009A96"/>
                </a:solidFill>
              </a:rPr>
              <a:t>HAY UN ESCENARIO PANDEMIA Y POSTPANDEMIA</a:t>
            </a:r>
          </a:p>
          <a:p>
            <a:pPr marL="285750" indent="-285750" algn="l">
              <a:buFont typeface="Wingdings" pitchFamily="2" charset="2"/>
              <a:buChar char="§"/>
            </a:pPr>
            <a:r>
              <a:rPr lang="es-ES" sz="1400" dirty="0">
                <a:solidFill>
                  <a:srgbClr val="009A96"/>
                </a:solidFill>
              </a:rPr>
              <a:t>LA REVERSIBILIDAD DEPENDE DE LA ORGANIZACIÓN Y DEL EMPLEADO</a:t>
            </a:r>
          </a:p>
          <a:p>
            <a:pPr marL="285750" indent="-285750" algn="l">
              <a:buFont typeface="Wingdings" pitchFamily="2" charset="2"/>
              <a:buChar char="§"/>
            </a:pPr>
            <a:r>
              <a:rPr lang="es-ES" sz="1400" dirty="0">
                <a:solidFill>
                  <a:srgbClr val="009A96"/>
                </a:solidFill>
              </a:rPr>
              <a:t>NO HAY UN ESCENARIO UNICO DE TEMPORALIDAD: DESDE UN AÑO HASTA ‘SINE DIE’.</a:t>
            </a:r>
          </a:p>
        </p:txBody>
      </p:sp>
      <p:sp>
        <p:nvSpPr>
          <p:cNvPr id="8" name="CuadroTexto 7">
            <a:extLst>
              <a:ext uri="{FF2B5EF4-FFF2-40B4-BE49-F238E27FC236}">
                <a16:creationId xmlns:a16="http://schemas.microsoft.com/office/drawing/2014/main" id="{A6A8B6A4-B730-C449-B681-4340A677CD07}"/>
              </a:ext>
            </a:extLst>
          </p:cNvPr>
          <p:cNvSpPr txBox="1"/>
          <p:nvPr/>
        </p:nvSpPr>
        <p:spPr>
          <a:xfrm>
            <a:off x="1042056" y="1867033"/>
            <a:ext cx="3297343" cy="523220"/>
          </a:xfrm>
          <a:prstGeom prst="rect">
            <a:avLst/>
          </a:prstGeom>
          <a:noFill/>
        </p:spPr>
        <p:txBody>
          <a:bodyPr wrap="square" rtlCol="0">
            <a:spAutoFit/>
          </a:bodyPr>
          <a:lstStyle/>
          <a:p>
            <a:pPr algn="l"/>
            <a:r>
              <a:rPr lang="es-ES" sz="1400" dirty="0"/>
              <a:t>Estos son los denominadores comunes que hemos encontrado</a:t>
            </a:r>
          </a:p>
        </p:txBody>
      </p:sp>
      <p:sp>
        <p:nvSpPr>
          <p:cNvPr id="10" name="CuadroTexto 9">
            <a:extLst>
              <a:ext uri="{FF2B5EF4-FFF2-40B4-BE49-F238E27FC236}">
                <a16:creationId xmlns:a16="http://schemas.microsoft.com/office/drawing/2014/main" id="{BF357B0C-DAB9-C544-90B1-06C524107C75}"/>
              </a:ext>
            </a:extLst>
          </p:cNvPr>
          <p:cNvSpPr txBox="1"/>
          <p:nvPr/>
        </p:nvSpPr>
        <p:spPr>
          <a:xfrm>
            <a:off x="4469320" y="1411858"/>
            <a:ext cx="3383283" cy="4216539"/>
          </a:xfrm>
          <a:prstGeom prst="rect">
            <a:avLst/>
          </a:prstGeom>
          <a:noFill/>
        </p:spPr>
        <p:txBody>
          <a:bodyPr wrap="square" rtlCol="0">
            <a:spAutoFit/>
          </a:bodyPr>
          <a:lstStyle/>
          <a:p>
            <a:pPr algn="l"/>
            <a:r>
              <a:rPr lang="es-ES" sz="1400" b="1" u="sng" dirty="0"/>
              <a:t>CONCLUSIONES:</a:t>
            </a:r>
          </a:p>
          <a:p>
            <a:pPr algn="l"/>
            <a:endParaRPr lang="es-ES" sz="1400" dirty="0"/>
          </a:p>
          <a:p>
            <a:pPr algn="just"/>
            <a:r>
              <a:rPr lang="es-ES" sz="1200" dirty="0"/>
              <a:t>Se pone de manifiesto la necesidad de establecer </a:t>
            </a:r>
            <a:r>
              <a:rPr lang="es-ES" sz="1200" b="1" dirty="0">
                <a:solidFill>
                  <a:srgbClr val="009A96"/>
                </a:solidFill>
              </a:rPr>
              <a:t>criterios claros </a:t>
            </a:r>
            <a:r>
              <a:rPr lang="es-ES" sz="1200" dirty="0"/>
              <a:t>para poder explicar bien las razones por las cuales se extingue la modalidad del teletrabajo. Las más habituales tienen que ver con motivos organizativos, productivos o tecnológicos, pero también se pueden extinguir el teletrabajo por propia solicitud del trabajador. En ambos casos se hace hincapié en trabajar con los plazos suficientes para no ocasionar perjuicios ni a la empresa ni al trabajador; informar y resolver con el tiempo suficiente es la clave.</a:t>
            </a:r>
          </a:p>
          <a:p>
            <a:pPr algn="just"/>
            <a:endParaRPr lang="es-ES" sz="1200" dirty="0"/>
          </a:p>
          <a:p>
            <a:pPr algn="just"/>
            <a:r>
              <a:rPr lang="es-ES" sz="1200" dirty="0"/>
              <a:t>Hay que apuntar que el teletrabajo nunca debe ser entendido como un premio, de tal manera que se pueda quitar y poner en función de una valoración. Esta modalidad de trabajo a distancia debe figurar en un </a:t>
            </a:r>
            <a:r>
              <a:rPr lang="es-ES" sz="1200" b="1" dirty="0">
                <a:solidFill>
                  <a:srgbClr val="009A96"/>
                </a:solidFill>
              </a:rPr>
              <a:t>contrato individual</a:t>
            </a:r>
            <a:r>
              <a:rPr lang="es-ES" sz="1200" dirty="0"/>
              <a:t>, donde se indiquen de forma muy clara los posibles motivos de reversibilidad y la temporalidad del propio contrato.</a:t>
            </a:r>
          </a:p>
        </p:txBody>
      </p:sp>
      <p:sp>
        <p:nvSpPr>
          <p:cNvPr id="11" name="CuadroTexto 10">
            <a:extLst>
              <a:ext uri="{FF2B5EF4-FFF2-40B4-BE49-F238E27FC236}">
                <a16:creationId xmlns:a16="http://schemas.microsoft.com/office/drawing/2014/main" id="{21785CE4-ECB9-ED46-A5B1-F08110D4F3BA}"/>
              </a:ext>
            </a:extLst>
          </p:cNvPr>
          <p:cNvSpPr txBox="1"/>
          <p:nvPr/>
        </p:nvSpPr>
        <p:spPr>
          <a:xfrm>
            <a:off x="8129984" y="1411858"/>
            <a:ext cx="3970415" cy="1815882"/>
          </a:xfrm>
          <a:prstGeom prst="rect">
            <a:avLst/>
          </a:prstGeom>
          <a:noFill/>
        </p:spPr>
        <p:txBody>
          <a:bodyPr wrap="square" rtlCol="0">
            <a:spAutoFit/>
          </a:bodyPr>
          <a:lstStyle/>
          <a:p>
            <a:pPr algn="l"/>
            <a:r>
              <a:rPr lang="es-ES" sz="1400" b="1" u="sng" dirty="0"/>
              <a:t>PROPUESTAS E IDEAS PARA EL FUTURO:</a:t>
            </a:r>
          </a:p>
          <a:p>
            <a:pPr marL="285750" indent="-285750" algn="l">
              <a:buFont typeface="Wingdings" pitchFamily="2" charset="2"/>
              <a:buChar char="§"/>
            </a:pPr>
            <a:endParaRPr lang="es-ES" sz="1400" dirty="0"/>
          </a:p>
          <a:p>
            <a:pPr marL="285750" indent="-285750" algn="l">
              <a:buFont typeface="Wingdings" pitchFamily="2" charset="2"/>
              <a:buChar char="§"/>
            </a:pPr>
            <a:r>
              <a:rPr lang="es-ES" sz="1400" dirty="0"/>
              <a:t>Van a desaparecer y/o transformarse muchos puestos de trabajo presenciales.</a:t>
            </a:r>
          </a:p>
          <a:p>
            <a:pPr marL="285750" indent="-285750" algn="l">
              <a:buFont typeface="Wingdings" pitchFamily="2" charset="2"/>
              <a:buChar char="§"/>
            </a:pPr>
            <a:r>
              <a:rPr lang="es-ES" sz="1400" dirty="0"/>
              <a:t>Aumentará el % de teletrabajadores.</a:t>
            </a:r>
          </a:p>
          <a:p>
            <a:pPr marL="285750" indent="-285750" algn="l">
              <a:buFont typeface="Wingdings" pitchFamily="2" charset="2"/>
              <a:buChar char="§"/>
            </a:pPr>
            <a:r>
              <a:rPr lang="es-ES" sz="1400" dirty="0"/>
              <a:t>Están surgiendo nuevos modelos de trabajadores, como por ejemplos los nómadas digitales.</a:t>
            </a:r>
          </a:p>
        </p:txBody>
      </p:sp>
    </p:spTree>
    <p:extLst>
      <p:ext uri="{BB962C8B-B14F-4D97-AF65-F5344CB8AC3E}">
        <p14:creationId xmlns:p14="http://schemas.microsoft.com/office/powerpoint/2010/main" val="4233310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200A83BA-FB2D-5741-86C3-820E48CB3A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8943" y="183163"/>
            <a:ext cx="3621456" cy="571025"/>
          </a:xfrm>
          <a:prstGeom prst="rect">
            <a:avLst/>
          </a:prstGeom>
        </p:spPr>
      </p:pic>
      <p:sp>
        <p:nvSpPr>
          <p:cNvPr id="5" name="CuadroTexto 4">
            <a:extLst>
              <a:ext uri="{FF2B5EF4-FFF2-40B4-BE49-F238E27FC236}">
                <a16:creationId xmlns:a16="http://schemas.microsoft.com/office/drawing/2014/main" id="{46882EF9-123D-C049-9C28-8B25C06A53BB}"/>
              </a:ext>
            </a:extLst>
          </p:cNvPr>
          <p:cNvSpPr txBox="1"/>
          <p:nvPr/>
        </p:nvSpPr>
        <p:spPr>
          <a:xfrm>
            <a:off x="982890" y="754188"/>
            <a:ext cx="3297343" cy="523220"/>
          </a:xfrm>
          <a:prstGeom prst="rect">
            <a:avLst/>
          </a:prstGeom>
          <a:noFill/>
        </p:spPr>
        <p:txBody>
          <a:bodyPr wrap="square" rtlCol="0">
            <a:spAutoFit/>
          </a:bodyPr>
          <a:lstStyle/>
          <a:p>
            <a:pPr algn="l"/>
            <a:r>
              <a:rPr lang="es-ES" sz="1400" dirty="0"/>
              <a:t>ABORDAR LAS OBLIGACIONES DE LA NUEVA LEY</a:t>
            </a:r>
          </a:p>
        </p:txBody>
      </p:sp>
      <p:pic>
        <p:nvPicPr>
          <p:cNvPr id="6" name="Gráfico 32" descr="Lista de comprobación">
            <a:extLst>
              <a:ext uri="{FF2B5EF4-FFF2-40B4-BE49-F238E27FC236}">
                <a16:creationId xmlns:a16="http://schemas.microsoft.com/office/drawing/2014/main" id="{A9543051-B41B-D444-BFC8-73D05A8CF26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22056" y="660270"/>
            <a:ext cx="626535" cy="626535"/>
          </a:xfrm>
          <a:prstGeom prst="rect">
            <a:avLst/>
          </a:prstGeom>
        </p:spPr>
      </p:pic>
      <p:sp>
        <p:nvSpPr>
          <p:cNvPr id="7" name="CuadroTexto 6">
            <a:extLst>
              <a:ext uri="{FF2B5EF4-FFF2-40B4-BE49-F238E27FC236}">
                <a16:creationId xmlns:a16="http://schemas.microsoft.com/office/drawing/2014/main" id="{78234AEF-6228-A14A-8965-EC2A814D5FB2}"/>
              </a:ext>
            </a:extLst>
          </p:cNvPr>
          <p:cNvSpPr txBox="1"/>
          <p:nvPr/>
        </p:nvSpPr>
        <p:spPr>
          <a:xfrm>
            <a:off x="1513583" y="2651866"/>
            <a:ext cx="2354287" cy="3108543"/>
          </a:xfrm>
          <a:prstGeom prst="rect">
            <a:avLst/>
          </a:prstGeom>
          <a:noFill/>
        </p:spPr>
        <p:txBody>
          <a:bodyPr wrap="square" rtlCol="0">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buFont typeface="Wingdings" pitchFamily="2" charset="2"/>
              <a:buChar char="§"/>
            </a:pPr>
            <a:r>
              <a:rPr lang="es-ES" sz="1400" dirty="0">
                <a:solidFill>
                  <a:srgbClr val="009A96"/>
                </a:solidFill>
              </a:rPr>
              <a:t>MAYOR FLEXIBILIDAD EN LA NORMA PERMITIRÍA LLEVAR EL TELETRABAJO A MÁS PERSONAS</a:t>
            </a:r>
          </a:p>
          <a:p>
            <a:pPr marL="285750" indent="-285750" algn="l">
              <a:buFont typeface="Wingdings" pitchFamily="2" charset="2"/>
              <a:buChar char="§"/>
            </a:pPr>
            <a:r>
              <a:rPr lang="es-ES" sz="1400" dirty="0">
                <a:solidFill>
                  <a:srgbClr val="009A96"/>
                </a:solidFill>
              </a:rPr>
              <a:t>EL RD ADOLECE DE FALTA DE CLARIDAD</a:t>
            </a:r>
          </a:p>
          <a:p>
            <a:pPr marL="285750" indent="-285750" algn="l">
              <a:buFont typeface="Wingdings" pitchFamily="2" charset="2"/>
              <a:buChar char="§"/>
            </a:pPr>
            <a:r>
              <a:rPr lang="es-ES" sz="1400" dirty="0">
                <a:solidFill>
                  <a:srgbClr val="009A96"/>
                </a:solidFill>
              </a:rPr>
              <a:t>LOS SINDICATOS NO HAN ENTENDIDO QUE ESTO ES UN ‘WIN-WIN’ PARA TODOS</a:t>
            </a:r>
          </a:p>
          <a:p>
            <a:pPr marL="285750" indent="-285750" algn="l">
              <a:buFont typeface="Wingdings" pitchFamily="2" charset="2"/>
              <a:buChar char="§"/>
            </a:pPr>
            <a:r>
              <a:rPr lang="es-ES" sz="1400" dirty="0">
                <a:solidFill>
                  <a:srgbClr val="009A96"/>
                </a:solidFill>
              </a:rPr>
              <a:t>EXISTE UNA ALTA PREPARACIÓN DE INICIO QUE HA MITIGADO ALGUNOS COSTES</a:t>
            </a:r>
          </a:p>
        </p:txBody>
      </p:sp>
      <p:sp>
        <p:nvSpPr>
          <p:cNvPr id="8" name="CuadroTexto 7">
            <a:extLst>
              <a:ext uri="{FF2B5EF4-FFF2-40B4-BE49-F238E27FC236}">
                <a16:creationId xmlns:a16="http://schemas.microsoft.com/office/drawing/2014/main" id="{7CDAADE7-1312-D54B-9C71-F3F2BD625D6B}"/>
              </a:ext>
            </a:extLst>
          </p:cNvPr>
          <p:cNvSpPr txBox="1"/>
          <p:nvPr/>
        </p:nvSpPr>
        <p:spPr>
          <a:xfrm>
            <a:off x="1042056" y="1867033"/>
            <a:ext cx="3297343" cy="523220"/>
          </a:xfrm>
          <a:prstGeom prst="rect">
            <a:avLst/>
          </a:prstGeom>
          <a:noFill/>
        </p:spPr>
        <p:txBody>
          <a:bodyPr wrap="square" rtlCol="0">
            <a:spAutoFit/>
          </a:bodyPr>
          <a:lstStyle/>
          <a:p>
            <a:pPr algn="l"/>
            <a:r>
              <a:rPr lang="es-ES" sz="1400" dirty="0"/>
              <a:t>Estos son los denominadores comunes que hemos encontrado</a:t>
            </a:r>
          </a:p>
        </p:txBody>
      </p:sp>
      <p:sp>
        <p:nvSpPr>
          <p:cNvPr id="9" name="CuadroTexto 8">
            <a:extLst>
              <a:ext uri="{FF2B5EF4-FFF2-40B4-BE49-F238E27FC236}">
                <a16:creationId xmlns:a16="http://schemas.microsoft.com/office/drawing/2014/main" id="{3C908F15-47FB-C944-951F-C18D44EE9AF7}"/>
              </a:ext>
            </a:extLst>
          </p:cNvPr>
          <p:cNvSpPr txBox="1"/>
          <p:nvPr/>
        </p:nvSpPr>
        <p:spPr>
          <a:xfrm>
            <a:off x="4469320" y="1411858"/>
            <a:ext cx="3383283" cy="4401205"/>
          </a:xfrm>
          <a:prstGeom prst="rect">
            <a:avLst/>
          </a:prstGeom>
          <a:noFill/>
        </p:spPr>
        <p:txBody>
          <a:bodyPr wrap="square" rtlCol="0">
            <a:spAutoFit/>
          </a:bodyPr>
          <a:lstStyle/>
          <a:p>
            <a:pPr algn="l"/>
            <a:r>
              <a:rPr lang="es-ES" sz="1400" b="1" u="sng" dirty="0"/>
              <a:t>CONCLUSIONES:</a:t>
            </a:r>
          </a:p>
          <a:p>
            <a:pPr algn="l"/>
            <a:endParaRPr lang="es-ES" sz="1400" dirty="0"/>
          </a:p>
          <a:p>
            <a:pPr algn="just"/>
            <a:r>
              <a:rPr lang="es-ES" sz="1200" dirty="0"/>
              <a:t>Esta última pregunta desencadenó una oleada de quejas hacia el RD que regula el trabajo a distancia. La mayoría de comentarios apuntaron hacia su falta de claridad y la falta de sensibilidad hacia las dificultades económicas que afrontan las empresas durante esta crisis –la norma asume nuevos costes para las empresas-. </a:t>
            </a:r>
          </a:p>
          <a:p>
            <a:pPr algn="just"/>
            <a:endParaRPr lang="es-ES" sz="1200" dirty="0"/>
          </a:p>
          <a:p>
            <a:pPr algn="just"/>
            <a:r>
              <a:rPr lang="es-ES" sz="1200" dirty="0"/>
              <a:t>Los encuestados achacan a las organizaciones sindicales el no tener en cuenta que el teletrabajo es un modelo </a:t>
            </a:r>
            <a:r>
              <a:rPr lang="es-ES" sz="1200" b="1" dirty="0">
                <a:solidFill>
                  <a:srgbClr val="009A96"/>
                </a:solidFill>
              </a:rPr>
              <a:t>‘</a:t>
            </a:r>
            <a:r>
              <a:rPr lang="es-ES" sz="1200" b="1" dirty="0" err="1">
                <a:solidFill>
                  <a:srgbClr val="009A96"/>
                </a:solidFill>
              </a:rPr>
              <a:t>win-win</a:t>
            </a:r>
            <a:r>
              <a:rPr lang="es-ES" sz="1200" b="1" dirty="0">
                <a:solidFill>
                  <a:srgbClr val="009A96"/>
                </a:solidFill>
              </a:rPr>
              <a:t>’ </a:t>
            </a:r>
            <a:r>
              <a:rPr lang="es-ES" sz="1200" dirty="0"/>
              <a:t>donde todas las partes ganan, y que mediante una flexibilización permitiría alcanzar a un mayor número de trabajadores.</a:t>
            </a:r>
          </a:p>
          <a:p>
            <a:pPr algn="just"/>
            <a:endParaRPr lang="es-ES" sz="1200" dirty="0"/>
          </a:p>
          <a:p>
            <a:pPr algn="just"/>
            <a:r>
              <a:rPr lang="es-ES" sz="1200" dirty="0"/>
              <a:t>En cuanto a los costes, se mueven en una horquilla de </a:t>
            </a:r>
            <a:r>
              <a:rPr lang="es-ES" sz="1200" b="1" dirty="0">
                <a:solidFill>
                  <a:srgbClr val="009A96"/>
                </a:solidFill>
              </a:rPr>
              <a:t>entre 40€ y 70€ por persona y mes </a:t>
            </a:r>
            <a:r>
              <a:rPr lang="es-ES" sz="1200" dirty="0"/>
              <a:t>para asumir los gastos de energía y conectividad. Los costes relacionados con el mobiliario son muy heterogéneos y van desde las mudanzas hasta la asunción de compra de nuevos elementos en el domicilio del trabajador.</a:t>
            </a:r>
          </a:p>
        </p:txBody>
      </p:sp>
      <p:sp>
        <p:nvSpPr>
          <p:cNvPr id="10" name="CuadroTexto 9">
            <a:extLst>
              <a:ext uri="{FF2B5EF4-FFF2-40B4-BE49-F238E27FC236}">
                <a16:creationId xmlns:a16="http://schemas.microsoft.com/office/drawing/2014/main" id="{101E7275-9C5C-1846-A05A-0A0450B8A486}"/>
              </a:ext>
            </a:extLst>
          </p:cNvPr>
          <p:cNvSpPr txBox="1"/>
          <p:nvPr/>
        </p:nvSpPr>
        <p:spPr>
          <a:xfrm>
            <a:off x="8129984" y="1411858"/>
            <a:ext cx="3970415" cy="1815882"/>
          </a:xfrm>
          <a:prstGeom prst="rect">
            <a:avLst/>
          </a:prstGeom>
          <a:noFill/>
        </p:spPr>
        <p:txBody>
          <a:bodyPr wrap="square" rtlCol="0">
            <a:spAutoFit/>
          </a:bodyPr>
          <a:lstStyle/>
          <a:p>
            <a:pPr algn="l"/>
            <a:r>
              <a:rPr lang="es-ES" sz="1400" b="1" u="sng" dirty="0"/>
              <a:t>PROPUESTAS E IDEAS PARA EL FUTURO:</a:t>
            </a:r>
          </a:p>
          <a:p>
            <a:pPr marL="285750" indent="-285750" algn="l">
              <a:buFont typeface="Wingdings" pitchFamily="2" charset="2"/>
              <a:buChar char="§"/>
            </a:pPr>
            <a:endParaRPr lang="es-ES" sz="1400" dirty="0"/>
          </a:p>
          <a:p>
            <a:pPr marL="285750" indent="-285750" algn="l">
              <a:buFont typeface="Wingdings" pitchFamily="2" charset="2"/>
              <a:buChar char="§"/>
            </a:pPr>
            <a:r>
              <a:rPr lang="es-ES" sz="1400" dirty="0"/>
              <a:t>Se prevén ahorros a partir del segundo o tercer año de ejecución de la norma, que pudieran repercutir en más inversión tecnológica para el desarrollo de nuevos modelos de flexibilidad.</a:t>
            </a:r>
          </a:p>
          <a:p>
            <a:pPr marL="285750" indent="-285750" algn="l">
              <a:buFont typeface="Wingdings" pitchFamily="2" charset="2"/>
              <a:buChar char="§"/>
            </a:pPr>
            <a:r>
              <a:rPr lang="es-ES" sz="1400" dirty="0"/>
              <a:t>Habrá traslados de oficinas y gestión de espacios en un futuro próximo.</a:t>
            </a:r>
          </a:p>
        </p:txBody>
      </p:sp>
    </p:spTree>
    <p:extLst>
      <p:ext uri="{BB962C8B-B14F-4D97-AF65-F5344CB8AC3E}">
        <p14:creationId xmlns:p14="http://schemas.microsoft.com/office/powerpoint/2010/main" val="70888715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823</TotalTime>
  <Words>2289</Words>
  <Application>Microsoft Office PowerPoint</Application>
  <PresentationFormat>Panorámica</PresentationFormat>
  <Paragraphs>157</Paragraphs>
  <Slides>10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Arial</vt:lpstr>
      <vt:lpstr>Calibri</vt:lpstr>
      <vt:lpstr>Calibri Light</vt:lpstr>
      <vt:lpstr>Trebuchet MS</vt:lpstr>
      <vt:lpstr>Wingdings</vt:lpstr>
      <vt:lpstr>Tema de Office</vt:lpstr>
      <vt:lpstr>Nuevos modelos de empleo digital Mayo 2021</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Mapa de Formación en Competencias Digitales</dc:title>
  <dc:creator>Javier Miranda</dc:creator>
  <cp:lastModifiedBy>Elena Arrieta - DigitaEs</cp:lastModifiedBy>
  <cp:revision>53</cp:revision>
  <dcterms:created xsi:type="dcterms:W3CDTF">2021-03-09T09:40:22Z</dcterms:created>
  <dcterms:modified xsi:type="dcterms:W3CDTF">2021-04-29T14:57:41Z</dcterms:modified>
</cp:coreProperties>
</file>